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3" d="100"/>
          <a:sy n="93" d="100"/>
        </p:scale>
        <p:origin x="15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DBECC9-41BD-4D5B-9E14-22B5700D36E2}" type="doc">
      <dgm:prSet loTypeId="urn:microsoft.com/office/officeart/2016/7/layout/RepeatingBendingProcessNew" loCatId="process" qsTypeId="urn:microsoft.com/office/officeart/2005/8/quickstyle/simple4" qsCatId="simple" csTypeId="urn:microsoft.com/office/officeart/2005/8/colors/colorful1" csCatId="colorful" phldr="1"/>
      <dgm:spPr/>
    </dgm:pt>
    <dgm:pt modelId="{B7FD9498-6B84-41D5-96D3-3FB81DE0BA25}">
      <dgm:prSet phldrT="[Text]"/>
      <dgm:spPr/>
      <dgm:t>
        <a:bodyPr/>
        <a:lstStyle/>
        <a:p>
          <a:r>
            <a:rPr lang="en-GB"/>
            <a:t>Make request to SpaceX API</a:t>
          </a:r>
        </a:p>
      </dgm:t>
    </dgm:pt>
    <dgm:pt modelId="{BF5E2E70-8EA3-41A8-B621-17B5FC2D5490}" type="parTrans" cxnId="{34F9415A-619F-4ABB-B4AC-B1A38CF20E11}">
      <dgm:prSet/>
      <dgm:spPr/>
      <dgm:t>
        <a:bodyPr/>
        <a:lstStyle/>
        <a:p>
          <a:endParaRPr lang="en-GB"/>
        </a:p>
      </dgm:t>
    </dgm:pt>
    <dgm:pt modelId="{71641815-827E-47AF-9A01-4F22F7CB8631}" type="sibTrans" cxnId="{34F9415A-619F-4ABB-B4AC-B1A38CF20E11}">
      <dgm:prSet/>
      <dgm:spPr/>
      <dgm:t>
        <a:bodyPr/>
        <a:lstStyle/>
        <a:p>
          <a:endParaRPr lang="en-GB"/>
        </a:p>
      </dgm:t>
    </dgm:pt>
    <dgm:pt modelId="{8FD36DCB-3D4E-4458-B10D-FAA765C0E548}">
      <dgm:prSet phldrT="[Text]"/>
      <dgm:spPr/>
      <dgm:t>
        <a:bodyPr/>
        <a:lstStyle/>
        <a:p>
          <a:r>
            <a:rPr lang="en-GB" b="0" i="0"/>
            <a:t>Decode the response content as a Json</a:t>
          </a:r>
          <a:endParaRPr lang="en-GB"/>
        </a:p>
      </dgm:t>
    </dgm:pt>
    <dgm:pt modelId="{438F9111-6ECE-4DAA-B271-B1A621182DA2}" type="parTrans" cxnId="{12760416-1F46-4351-ABAD-08272784313E}">
      <dgm:prSet/>
      <dgm:spPr/>
      <dgm:t>
        <a:bodyPr/>
        <a:lstStyle/>
        <a:p>
          <a:endParaRPr lang="en-GB"/>
        </a:p>
      </dgm:t>
    </dgm:pt>
    <dgm:pt modelId="{AE58A237-670B-4654-BABA-5B493A9E7077}" type="sibTrans" cxnId="{12760416-1F46-4351-ABAD-08272784313E}">
      <dgm:prSet/>
      <dgm:spPr/>
      <dgm:t>
        <a:bodyPr/>
        <a:lstStyle/>
        <a:p>
          <a:endParaRPr lang="en-GB"/>
        </a:p>
      </dgm:t>
    </dgm:pt>
    <dgm:pt modelId="{4F91EAF8-E374-4D73-B19A-407FA8751FE2}">
      <dgm:prSet phldrT="[Text]"/>
      <dgm:spPr/>
      <dgm:t>
        <a:bodyPr/>
        <a:lstStyle/>
        <a:p>
          <a:r>
            <a:rPr lang="en-GB" dirty="0"/>
            <a:t>Turn </a:t>
          </a:r>
          <a:r>
            <a:rPr lang="en-GB" dirty="0" err="1"/>
            <a:t>Json</a:t>
          </a:r>
          <a:r>
            <a:rPr lang="en-GB" dirty="0"/>
            <a:t> into pandas data frame</a:t>
          </a:r>
        </a:p>
      </dgm:t>
    </dgm:pt>
    <dgm:pt modelId="{0A9E4439-8890-4DD3-A180-D4C15F8DB9AF}" type="parTrans" cxnId="{15826639-3709-4551-B617-F5BBA6D48D9E}">
      <dgm:prSet/>
      <dgm:spPr/>
      <dgm:t>
        <a:bodyPr/>
        <a:lstStyle/>
        <a:p>
          <a:endParaRPr lang="en-GB"/>
        </a:p>
      </dgm:t>
    </dgm:pt>
    <dgm:pt modelId="{7C6BCBC7-769E-4319-8515-34898F016BA7}" type="sibTrans" cxnId="{15826639-3709-4551-B617-F5BBA6D48D9E}">
      <dgm:prSet/>
      <dgm:spPr/>
      <dgm:t>
        <a:bodyPr/>
        <a:lstStyle/>
        <a:p>
          <a:endParaRPr lang="en-GB"/>
        </a:p>
      </dgm:t>
    </dgm:pt>
    <dgm:pt modelId="{7D6306CE-E10D-4440-BA16-D59087C64B76}">
      <dgm:prSet phldrT="[Text]"/>
      <dgm:spPr/>
      <dgm:t>
        <a:bodyPr/>
        <a:lstStyle/>
        <a:p>
          <a:r>
            <a:rPr lang="en-GB" b="0" i="0" dirty="0"/>
            <a:t>Use the API again to get information about the launches using the IDs given for each launch</a:t>
          </a:r>
          <a:endParaRPr lang="en-GB" dirty="0"/>
        </a:p>
      </dgm:t>
    </dgm:pt>
    <dgm:pt modelId="{6FA7FEAF-AD05-4926-AA86-63CF2CC8BFCB}" type="parTrans" cxnId="{824AF0FA-DE9A-4A5C-9241-A2FAB114AFF9}">
      <dgm:prSet/>
      <dgm:spPr/>
      <dgm:t>
        <a:bodyPr/>
        <a:lstStyle/>
        <a:p>
          <a:endParaRPr lang="en-GB"/>
        </a:p>
      </dgm:t>
    </dgm:pt>
    <dgm:pt modelId="{736870CC-EA84-4C3D-8681-DB3203657317}" type="sibTrans" cxnId="{824AF0FA-DE9A-4A5C-9241-A2FAB114AFF9}">
      <dgm:prSet/>
      <dgm:spPr/>
      <dgm:t>
        <a:bodyPr/>
        <a:lstStyle/>
        <a:p>
          <a:endParaRPr lang="en-GB"/>
        </a:p>
      </dgm:t>
    </dgm:pt>
    <dgm:pt modelId="{265245B6-638D-4BC5-9D75-9F151E5DA3C1}">
      <dgm:prSet phldrT="[Text]"/>
      <dgm:spPr/>
      <dgm:t>
        <a:bodyPr/>
        <a:lstStyle/>
        <a:p>
          <a:r>
            <a:rPr lang="en-GB" b="0" i="0"/>
            <a:t>Construct our dataset using the data we have obtained</a:t>
          </a:r>
          <a:endParaRPr lang="en-GB"/>
        </a:p>
      </dgm:t>
    </dgm:pt>
    <dgm:pt modelId="{9832ACC8-E68C-47B6-BFA3-62862AF90D7A}" type="parTrans" cxnId="{B90130D2-F7EB-44C6-9914-F0C985EF8475}">
      <dgm:prSet/>
      <dgm:spPr/>
      <dgm:t>
        <a:bodyPr/>
        <a:lstStyle/>
        <a:p>
          <a:endParaRPr lang="en-GB"/>
        </a:p>
      </dgm:t>
    </dgm:pt>
    <dgm:pt modelId="{8E07C4AC-1F2F-4FCB-9CA2-45814893369D}" type="sibTrans" cxnId="{B90130D2-F7EB-44C6-9914-F0C985EF8475}">
      <dgm:prSet/>
      <dgm:spPr/>
      <dgm:t>
        <a:bodyPr/>
        <a:lstStyle/>
        <a:p>
          <a:endParaRPr lang="en-GB"/>
        </a:p>
      </dgm:t>
    </dgm:pt>
    <dgm:pt modelId="{E20CE18F-951E-41E3-92C6-85EF780F4DF0}">
      <dgm:prSet phldrT="[Text]"/>
      <dgm:spPr/>
      <dgm:t>
        <a:bodyPr/>
        <a:lstStyle/>
        <a:p>
          <a:r>
            <a:rPr lang="en-GB" b="1" i="0"/>
            <a:t>Filter the dataframe to only include Falcon 9 launches</a:t>
          </a:r>
          <a:endParaRPr lang="en-GB"/>
        </a:p>
      </dgm:t>
    </dgm:pt>
    <dgm:pt modelId="{37C485CF-C96E-49B5-B4C8-614C6BED718D}" type="parTrans" cxnId="{595242F9-5465-4A65-8F5A-485F1E894543}">
      <dgm:prSet/>
      <dgm:spPr/>
      <dgm:t>
        <a:bodyPr/>
        <a:lstStyle/>
        <a:p>
          <a:endParaRPr lang="en-GB"/>
        </a:p>
      </dgm:t>
    </dgm:pt>
    <dgm:pt modelId="{CA7F0124-705F-46C8-AD62-2017D2911A93}" type="sibTrans" cxnId="{595242F9-5465-4A65-8F5A-485F1E894543}">
      <dgm:prSet/>
      <dgm:spPr/>
      <dgm:t>
        <a:bodyPr/>
        <a:lstStyle/>
        <a:p>
          <a:endParaRPr lang="en-GB"/>
        </a:p>
      </dgm:t>
    </dgm:pt>
    <dgm:pt modelId="{D19F3C61-F7CC-4243-9FC4-08DC6AD87557}">
      <dgm:prSet phldrT="[Text]"/>
      <dgm:spPr/>
      <dgm:t>
        <a:bodyPr/>
        <a:lstStyle/>
        <a:p>
          <a:r>
            <a:rPr lang="en-GB"/>
            <a:t>Replace null values in the data with the mean that was calculated </a:t>
          </a:r>
        </a:p>
      </dgm:t>
    </dgm:pt>
    <dgm:pt modelId="{A2CBF2BA-9E89-4220-81A3-CCFE53AC91BB}" type="parTrans" cxnId="{07A0D96C-85B6-42DF-AB65-6D0AE08A79B3}">
      <dgm:prSet/>
      <dgm:spPr/>
      <dgm:t>
        <a:bodyPr/>
        <a:lstStyle/>
        <a:p>
          <a:endParaRPr lang="en-GB"/>
        </a:p>
      </dgm:t>
    </dgm:pt>
    <dgm:pt modelId="{63580703-3F87-4C03-8403-158B915D8590}" type="sibTrans" cxnId="{07A0D96C-85B6-42DF-AB65-6D0AE08A79B3}">
      <dgm:prSet/>
      <dgm:spPr/>
      <dgm:t>
        <a:bodyPr/>
        <a:lstStyle/>
        <a:p>
          <a:endParaRPr lang="en-GB"/>
        </a:p>
      </dgm:t>
    </dgm:pt>
    <dgm:pt modelId="{E74A2736-3F2A-4F4D-B7F8-1C4F7EF47FA2}">
      <dgm:prSet phldrT="[Text]"/>
      <dgm:spPr/>
      <dgm:t>
        <a:bodyPr/>
        <a:lstStyle/>
        <a:p>
          <a:r>
            <a:rPr lang="en-GB"/>
            <a:t>Convert data frame into a CSV dataset</a:t>
          </a:r>
        </a:p>
      </dgm:t>
    </dgm:pt>
    <dgm:pt modelId="{7653B2CF-8F7E-4F62-8406-FFBDEFB6F1E9}" type="parTrans" cxnId="{351641F6-462F-4039-8DDF-DEC1D11C9353}">
      <dgm:prSet/>
      <dgm:spPr/>
      <dgm:t>
        <a:bodyPr/>
        <a:lstStyle/>
        <a:p>
          <a:endParaRPr lang="en-GB"/>
        </a:p>
      </dgm:t>
    </dgm:pt>
    <dgm:pt modelId="{A1E1E735-B189-4E80-B506-A8CB4946B387}" type="sibTrans" cxnId="{351641F6-462F-4039-8DDF-DEC1D11C9353}">
      <dgm:prSet/>
      <dgm:spPr/>
      <dgm:t>
        <a:bodyPr/>
        <a:lstStyle/>
        <a:p>
          <a:endParaRPr lang="en-GB"/>
        </a:p>
      </dgm:t>
    </dgm:pt>
    <dgm:pt modelId="{EF956976-4C98-4B8D-9CE7-9FADB7775B2C}" type="pres">
      <dgm:prSet presAssocID="{3DDBECC9-41BD-4D5B-9E14-22B5700D36E2}" presName="Name0" presStyleCnt="0">
        <dgm:presLayoutVars>
          <dgm:dir/>
          <dgm:resizeHandles val="exact"/>
        </dgm:presLayoutVars>
      </dgm:prSet>
      <dgm:spPr/>
    </dgm:pt>
    <dgm:pt modelId="{3C2F7791-E0F7-4656-9484-4D289CD2D8E6}" type="pres">
      <dgm:prSet presAssocID="{B7FD9498-6B84-41D5-96D3-3FB81DE0BA25}" presName="node" presStyleLbl="node1" presStyleIdx="0" presStyleCnt="8">
        <dgm:presLayoutVars>
          <dgm:bulletEnabled val="1"/>
        </dgm:presLayoutVars>
      </dgm:prSet>
      <dgm:spPr/>
    </dgm:pt>
    <dgm:pt modelId="{6EA8AB97-BC9A-4FC9-B429-D82FDE5612C3}" type="pres">
      <dgm:prSet presAssocID="{71641815-827E-47AF-9A01-4F22F7CB8631}" presName="sibTrans" presStyleLbl="sibTrans1D1" presStyleIdx="0" presStyleCnt="7"/>
      <dgm:spPr/>
    </dgm:pt>
    <dgm:pt modelId="{8C7C3A22-E633-4261-8D28-14CAC0461BC7}" type="pres">
      <dgm:prSet presAssocID="{71641815-827E-47AF-9A01-4F22F7CB8631}" presName="connectorText" presStyleLbl="sibTrans1D1" presStyleIdx="0" presStyleCnt="7"/>
      <dgm:spPr/>
    </dgm:pt>
    <dgm:pt modelId="{C8CAAFAE-93C5-4D70-A104-B63F28ECE9E9}" type="pres">
      <dgm:prSet presAssocID="{8FD36DCB-3D4E-4458-B10D-FAA765C0E548}" presName="node" presStyleLbl="node1" presStyleIdx="1" presStyleCnt="8">
        <dgm:presLayoutVars>
          <dgm:bulletEnabled val="1"/>
        </dgm:presLayoutVars>
      </dgm:prSet>
      <dgm:spPr/>
    </dgm:pt>
    <dgm:pt modelId="{B7B9DA19-AE7B-41B0-BB80-E826E5C8821C}" type="pres">
      <dgm:prSet presAssocID="{AE58A237-670B-4654-BABA-5B493A9E7077}" presName="sibTrans" presStyleLbl="sibTrans1D1" presStyleIdx="1" presStyleCnt="7"/>
      <dgm:spPr/>
    </dgm:pt>
    <dgm:pt modelId="{1F393723-B96C-4079-B722-506E8F45F1F3}" type="pres">
      <dgm:prSet presAssocID="{AE58A237-670B-4654-BABA-5B493A9E7077}" presName="connectorText" presStyleLbl="sibTrans1D1" presStyleIdx="1" presStyleCnt="7"/>
      <dgm:spPr/>
    </dgm:pt>
    <dgm:pt modelId="{2CD8363F-1B13-4664-B5F9-E45EC5074883}" type="pres">
      <dgm:prSet presAssocID="{4F91EAF8-E374-4D73-B19A-407FA8751FE2}" presName="node" presStyleLbl="node1" presStyleIdx="2" presStyleCnt="8">
        <dgm:presLayoutVars>
          <dgm:bulletEnabled val="1"/>
        </dgm:presLayoutVars>
      </dgm:prSet>
      <dgm:spPr/>
    </dgm:pt>
    <dgm:pt modelId="{014D9B4D-0BC2-4156-8897-26BAF5354379}" type="pres">
      <dgm:prSet presAssocID="{7C6BCBC7-769E-4319-8515-34898F016BA7}" presName="sibTrans" presStyleLbl="sibTrans1D1" presStyleIdx="2" presStyleCnt="7"/>
      <dgm:spPr/>
    </dgm:pt>
    <dgm:pt modelId="{F6D4F92B-D969-4C6A-B493-AAB8EED15BFB}" type="pres">
      <dgm:prSet presAssocID="{7C6BCBC7-769E-4319-8515-34898F016BA7}" presName="connectorText" presStyleLbl="sibTrans1D1" presStyleIdx="2" presStyleCnt="7"/>
      <dgm:spPr/>
    </dgm:pt>
    <dgm:pt modelId="{F5E58AF0-ACF8-447B-A06F-96C5C00F1FB8}" type="pres">
      <dgm:prSet presAssocID="{7D6306CE-E10D-4440-BA16-D59087C64B76}" presName="node" presStyleLbl="node1" presStyleIdx="3" presStyleCnt="8">
        <dgm:presLayoutVars>
          <dgm:bulletEnabled val="1"/>
        </dgm:presLayoutVars>
      </dgm:prSet>
      <dgm:spPr/>
    </dgm:pt>
    <dgm:pt modelId="{95EEE0D9-6C02-4965-B9C0-48197380A741}" type="pres">
      <dgm:prSet presAssocID="{736870CC-EA84-4C3D-8681-DB3203657317}" presName="sibTrans" presStyleLbl="sibTrans1D1" presStyleIdx="3" presStyleCnt="7"/>
      <dgm:spPr/>
    </dgm:pt>
    <dgm:pt modelId="{19E14C9B-5D77-4599-BFC4-48F10A60CC65}" type="pres">
      <dgm:prSet presAssocID="{736870CC-EA84-4C3D-8681-DB3203657317}" presName="connectorText" presStyleLbl="sibTrans1D1" presStyleIdx="3" presStyleCnt="7"/>
      <dgm:spPr/>
    </dgm:pt>
    <dgm:pt modelId="{C9421579-7BC2-4391-ADFC-0E9568814ED4}" type="pres">
      <dgm:prSet presAssocID="{265245B6-638D-4BC5-9D75-9F151E5DA3C1}" presName="node" presStyleLbl="node1" presStyleIdx="4" presStyleCnt="8">
        <dgm:presLayoutVars>
          <dgm:bulletEnabled val="1"/>
        </dgm:presLayoutVars>
      </dgm:prSet>
      <dgm:spPr/>
    </dgm:pt>
    <dgm:pt modelId="{FC8B1C8E-8A86-4841-8F2A-693001844B41}" type="pres">
      <dgm:prSet presAssocID="{8E07C4AC-1F2F-4FCB-9CA2-45814893369D}" presName="sibTrans" presStyleLbl="sibTrans1D1" presStyleIdx="4" presStyleCnt="7"/>
      <dgm:spPr/>
    </dgm:pt>
    <dgm:pt modelId="{05ED573D-B17C-45C0-8E8D-9F51A382E615}" type="pres">
      <dgm:prSet presAssocID="{8E07C4AC-1F2F-4FCB-9CA2-45814893369D}" presName="connectorText" presStyleLbl="sibTrans1D1" presStyleIdx="4" presStyleCnt="7"/>
      <dgm:spPr/>
    </dgm:pt>
    <dgm:pt modelId="{E0005CEB-A632-4DF4-91FC-CE973909FC73}" type="pres">
      <dgm:prSet presAssocID="{E20CE18F-951E-41E3-92C6-85EF780F4DF0}" presName="node" presStyleLbl="node1" presStyleIdx="5" presStyleCnt="8">
        <dgm:presLayoutVars>
          <dgm:bulletEnabled val="1"/>
        </dgm:presLayoutVars>
      </dgm:prSet>
      <dgm:spPr/>
    </dgm:pt>
    <dgm:pt modelId="{5BAA171F-F77B-4ED8-89A5-C06F91FAED74}" type="pres">
      <dgm:prSet presAssocID="{CA7F0124-705F-46C8-AD62-2017D2911A93}" presName="sibTrans" presStyleLbl="sibTrans1D1" presStyleIdx="5" presStyleCnt="7"/>
      <dgm:spPr/>
    </dgm:pt>
    <dgm:pt modelId="{AA27DA9E-8896-4E37-A635-295F48D6B533}" type="pres">
      <dgm:prSet presAssocID="{CA7F0124-705F-46C8-AD62-2017D2911A93}" presName="connectorText" presStyleLbl="sibTrans1D1" presStyleIdx="5" presStyleCnt="7"/>
      <dgm:spPr/>
    </dgm:pt>
    <dgm:pt modelId="{C9508A39-A6F1-4BD4-98D0-3926FA7EB38E}" type="pres">
      <dgm:prSet presAssocID="{D19F3C61-F7CC-4243-9FC4-08DC6AD87557}" presName="node" presStyleLbl="node1" presStyleIdx="6" presStyleCnt="8">
        <dgm:presLayoutVars>
          <dgm:bulletEnabled val="1"/>
        </dgm:presLayoutVars>
      </dgm:prSet>
      <dgm:spPr/>
    </dgm:pt>
    <dgm:pt modelId="{C0758E4A-524A-475F-B8E1-2287EC93A064}" type="pres">
      <dgm:prSet presAssocID="{63580703-3F87-4C03-8403-158B915D8590}" presName="sibTrans" presStyleLbl="sibTrans1D1" presStyleIdx="6" presStyleCnt="7"/>
      <dgm:spPr/>
    </dgm:pt>
    <dgm:pt modelId="{0B63398A-7114-4351-8B39-ABF128C12A8E}" type="pres">
      <dgm:prSet presAssocID="{63580703-3F87-4C03-8403-158B915D8590}" presName="connectorText" presStyleLbl="sibTrans1D1" presStyleIdx="6" presStyleCnt="7"/>
      <dgm:spPr/>
    </dgm:pt>
    <dgm:pt modelId="{FBC0239C-5DB2-4F50-B69E-046D4423953D}" type="pres">
      <dgm:prSet presAssocID="{E74A2736-3F2A-4F4D-B7F8-1C4F7EF47FA2}" presName="node" presStyleLbl="node1" presStyleIdx="7" presStyleCnt="8">
        <dgm:presLayoutVars>
          <dgm:bulletEnabled val="1"/>
        </dgm:presLayoutVars>
      </dgm:prSet>
      <dgm:spPr/>
    </dgm:pt>
  </dgm:ptLst>
  <dgm:cxnLst>
    <dgm:cxn modelId="{21A5E604-4E70-46DD-9253-EDC878E5A597}" type="presOf" srcId="{71641815-827E-47AF-9A01-4F22F7CB8631}" destId="{8C7C3A22-E633-4261-8D28-14CAC0461BC7}" srcOrd="1" destOrd="0" presId="urn:microsoft.com/office/officeart/2016/7/layout/RepeatingBendingProcessNew"/>
    <dgm:cxn modelId="{12760416-1F46-4351-ABAD-08272784313E}" srcId="{3DDBECC9-41BD-4D5B-9E14-22B5700D36E2}" destId="{8FD36DCB-3D4E-4458-B10D-FAA765C0E548}" srcOrd="1" destOrd="0" parTransId="{438F9111-6ECE-4DAA-B271-B1A621182DA2}" sibTransId="{AE58A237-670B-4654-BABA-5B493A9E7077}"/>
    <dgm:cxn modelId="{EF6A0D1A-6259-4CA5-AD7C-322C351376BE}" type="presOf" srcId="{B7FD9498-6B84-41D5-96D3-3FB81DE0BA25}" destId="{3C2F7791-E0F7-4656-9484-4D289CD2D8E6}" srcOrd="0" destOrd="0" presId="urn:microsoft.com/office/officeart/2016/7/layout/RepeatingBendingProcessNew"/>
    <dgm:cxn modelId="{3506F91F-13D0-4400-B891-E1A8A51BED4A}" type="presOf" srcId="{4F91EAF8-E374-4D73-B19A-407FA8751FE2}" destId="{2CD8363F-1B13-4664-B5F9-E45EC5074883}" srcOrd="0" destOrd="0" presId="urn:microsoft.com/office/officeart/2016/7/layout/RepeatingBendingProcessNew"/>
    <dgm:cxn modelId="{15826639-3709-4551-B617-F5BBA6D48D9E}" srcId="{3DDBECC9-41BD-4D5B-9E14-22B5700D36E2}" destId="{4F91EAF8-E374-4D73-B19A-407FA8751FE2}" srcOrd="2" destOrd="0" parTransId="{0A9E4439-8890-4DD3-A180-D4C15F8DB9AF}" sibTransId="{7C6BCBC7-769E-4319-8515-34898F016BA7}"/>
    <dgm:cxn modelId="{50037B5D-AE1F-409D-B153-F8E297B480DB}" type="presOf" srcId="{E74A2736-3F2A-4F4D-B7F8-1C4F7EF47FA2}" destId="{FBC0239C-5DB2-4F50-B69E-046D4423953D}" srcOrd="0" destOrd="0" presId="urn:microsoft.com/office/officeart/2016/7/layout/RepeatingBendingProcessNew"/>
    <dgm:cxn modelId="{A7990148-1678-44F5-9A2E-C7A450FB18EA}" type="presOf" srcId="{8FD36DCB-3D4E-4458-B10D-FAA765C0E548}" destId="{C8CAAFAE-93C5-4D70-A104-B63F28ECE9E9}" srcOrd="0" destOrd="0" presId="urn:microsoft.com/office/officeart/2016/7/layout/RepeatingBendingProcessNew"/>
    <dgm:cxn modelId="{07A0D96C-85B6-42DF-AB65-6D0AE08A79B3}" srcId="{3DDBECC9-41BD-4D5B-9E14-22B5700D36E2}" destId="{D19F3C61-F7CC-4243-9FC4-08DC6AD87557}" srcOrd="6" destOrd="0" parTransId="{A2CBF2BA-9E89-4220-81A3-CCFE53AC91BB}" sibTransId="{63580703-3F87-4C03-8403-158B915D8590}"/>
    <dgm:cxn modelId="{7F288E4E-784D-4F76-A728-7E71AF0079A3}" type="presOf" srcId="{265245B6-638D-4BC5-9D75-9F151E5DA3C1}" destId="{C9421579-7BC2-4391-ADFC-0E9568814ED4}" srcOrd="0" destOrd="0" presId="urn:microsoft.com/office/officeart/2016/7/layout/RepeatingBendingProcessNew"/>
    <dgm:cxn modelId="{8D5C3970-3B69-41C3-A950-0D5F92A24DF9}" type="presOf" srcId="{8E07C4AC-1F2F-4FCB-9CA2-45814893369D}" destId="{FC8B1C8E-8A86-4841-8F2A-693001844B41}" srcOrd="0" destOrd="0" presId="urn:microsoft.com/office/officeart/2016/7/layout/RepeatingBendingProcessNew"/>
    <dgm:cxn modelId="{B3A9FF58-2F15-4028-B682-BB095601E9CA}" type="presOf" srcId="{CA7F0124-705F-46C8-AD62-2017D2911A93}" destId="{AA27DA9E-8896-4E37-A635-295F48D6B533}" srcOrd="1" destOrd="0" presId="urn:microsoft.com/office/officeart/2016/7/layout/RepeatingBendingProcessNew"/>
    <dgm:cxn modelId="{34F9415A-619F-4ABB-B4AC-B1A38CF20E11}" srcId="{3DDBECC9-41BD-4D5B-9E14-22B5700D36E2}" destId="{B7FD9498-6B84-41D5-96D3-3FB81DE0BA25}" srcOrd="0" destOrd="0" parTransId="{BF5E2E70-8EA3-41A8-B621-17B5FC2D5490}" sibTransId="{71641815-827E-47AF-9A01-4F22F7CB8631}"/>
    <dgm:cxn modelId="{3F61A681-5F3F-42E0-8291-D0FEDA4DB522}" type="presOf" srcId="{736870CC-EA84-4C3D-8681-DB3203657317}" destId="{95EEE0D9-6C02-4965-B9C0-48197380A741}" srcOrd="0" destOrd="0" presId="urn:microsoft.com/office/officeart/2016/7/layout/RepeatingBendingProcessNew"/>
    <dgm:cxn modelId="{48209F89-0B53-4D1A-89C7-6C2BBFAADAED}" type="presOf" srcId="{AE58A237-670B-4654-BABA-5B493A9E7077}" destId="{B7B9DA19-AE7B-41B0-BB80-E826E5C8821C}" srcOrd="0" destOrd="0" presId="urn:microsoft.com/office/officeart/2016/7/layout/RepeatingBendingProcessNew"/>
    <dgm:cxn modelId="{3287E68E-6C30-4E36-AA3E-AECEECFA4CF3}" type="presOf" srcId="{7C6BCBC7-769E-4319-8515-34898F016BA7}" destId="{F6D4F92B-D969-4C6A-B493-AAB8EED15BFB}" srcOrd="1" destOrd="0" presId="urn:microsoft.com/office/officeart/2016/7/layout/RepeatingBendingProcessNew"/>
    <dgm:cxn modelId="{9B3A8B95-DA77-4540-82DA-969601FFD42B}" type="presOf" srcId="{7C6BCBC7-769E-4319-8515-34898F016BA7}" destId="{014D9B4D-0BC2-4156-8897-26BAF5354379}" srcOrd="0" destOrd="0" presId="urn:microsoft.com/office/officeart/2016/7/layout/RepeatingBendingProcessNew"/>
    <dgm:cxn modelId="{2E729A9E-1123-4927-A6E6-B53D331F0C76}" type="presOf" srcId="{E20CE18F-951E-41E3-92C6-85EF780F4DF0}" destId="{E0005CEB-A632-4DF4-91FC-CE973909FC73}" srcOrd="0" destOrd="0" presId="urn:microsoft.com/office/officeart/2016/7/layout/RepeatingBendingProcessNew"/>
    <dgm:cxn modelId="{14737DA3-7F6D-4D80-9D55-E29034DB2631}" type="presOf" srcId="{D19F3C61-F7CC-4243-9FC4-08DC6AD87557}" destId="{C9508A39-A6F1-4BD4-98D0-3926FA7EB38E}" srcOrd="0" destOrd="0" presId="urn:microsoft.com/office/officeart/2016/7/layout/RepeatingBendingProcessNew"/>
    <dgm:cxn modelId="{4F9AE0A5-B5E4-4A53-BE90-F924D8AB09DA}" type="presOf" srcId="{3DDBECC9-41BD-4D5B-9E14-22B5700D36E2}" destId="{EF956976-4C98-4B8D-9CE7-9FADB7775B2C}" srcOrd="0" destOrd="0" presId="urn:microsoft.com/office/officeart/2016/7/layout/RepeatingBendingProcessNew"/>
    <dgm:cxn modelId="{087701B0-402A-4B1E-80B3-0941E427D8B4}" type="presOf" srcId="{63580703-3F87-4C03-8403-158B915D8590}" destId="{C0758E4A-524A-475F-B8E1-2287EC93A064}" srcOrd="0" destOrd="0" presId="urn:microsoft.com/office/officeart/2016/7/layout/RepeatingBendingProcessNew"/>
    <dgm:cxn modelId="{41F9DFB1-5591-4A40-B9EB-A63DE8A9924A}" type="presOf" srcId="{63580703-3F87-4C03-8403-158B915D8590}" destId="{0B63398A-7114-4351-8B39-ABF128C12A8E}" srcOrd="1" destOrd="0" presId="urn:microsoft.com/office/officeart/2016/7/layout/RepeatingBendingProcessNew"/>
    <dgm:cxn modelId="{D02E42CC-5AAD-452A-9BF3-27ADAE31A33E}" type="presOf" srcId="{736870CC-EA84-4C3D-8681-DB3203657317}" destId="{19E14C9B-5D77-4599-BFC4-48F10A60CC65}" srcOrd="1" destOrd="0" presId="urn:microsoft.com/office/officeart/2016/7/layout/RepeatingBendingProcessNew"/>
    <dgm:cxn modelId="{38AE58CE-F6D3-4DBD-9D7D-6D329317BE65}" type="presOf" srcId="{CA7F0124-705F-46C8-AD62-2017D2911A93}" destId="{5BAA171F-F77B-4ED8-89A5-C06F91FAED74}" srcOrd="0" destOrd="0" presId="urn:microsoft.com/office/officeart/2016/7/layout/RepeatingBendingProcessNew"/>
    <dgm:cxn modelId="{B90130D2-F7EB-44C6-9914-F0C985EF8475}" srcId="{3DDBECC9-41BD-4D5B-9E14-22B5700D36E2}" destId="{265245B6-638D-4BC5-9D75-9F151E5DA3C1}" srcOrd="4" destOrd="0" parTransId="{9832ACC8-E68C-47B6-BFA3-62862AF90D7A}" sibTransId="{8E07C4AC-1F2F-4FCB-9CA2-45814893369D}"/>
    <dgm:cxn modelId="{B00E94DA-DBA3-461D-81E6-E26B4DA556A0}" type="presOf" srcId="{AE58A237-670B-4654-BABA-5B493A9E7077}" destId="{1F393723-B96C-4079-B722-506E8F45F1F3}" srcOrd="1" destOrd="0" presId="urn:microsoft.com/office/officeart/2016/7/layout/RepeatingBendingProcessNew"/>
    <dgm:cxn modelId="{416BEAE2-F229-47C8-9FA5-5993E8FEA864}" type="presOf" srcId="{71641815-827E-47AF-9A01-4F22F7CB8631}" destId="{6EA8AB97-BC9A-4FC9-B429-D82FDE5612C3}" srcOrd="0" destOrd="0" presId="urn:microsoft.com/office/officeart/2016/7/layout/RepeatingBendingProcessNew"/>
    <dgm:cxn modelId="{A74513EB-75CF-42F7-BDDD-F14C23461809}" type="presOf" srcId="{7D6306CE-E10D-4440-BA16-D59087C64B76}" destId="{F5E58AF0-ACF8-447B-A06F-96C5C00F1FB8}" srcOrd="0" destOrd="0" presId="urn:microsoft.com/office/officeart/2016/7/layout/RepeatingBendingProcessNew"/>
    <dgm:cxn modelId="{52039EF4-0292-4076-826E-2D6AF271591A}" type="presOf" srcId="{8E07C4AC-1F2F-4FCB-9CA2-45814893369D}" destId="{05ED573D-B17C-45C0-8E8D-9F51A382E615}" srcOrd="1" destOrd="0" presId="urn:microsoft.com/office/officeart/2016/7/layout/RepeatingBendingProcessNew"/>
    <dgm:cxn modelId="{351641F6-462F-4039-8DDF-DEC1D11C9353}" srcId="{3DDBECC9-41BD-4D5B-9E14-22B5700D36E2}" destId="{E74A2736-3F2A-4F4D-B7F8-1C4F7EF47FA2}" srcOrd="7" destOrd="0" parTransId="{7653B2CF-8F7E-4F62-8406-FFBDEFB6F1E9}" sibTransId="{A1E1E735-B189-4E80-B506-A8CB4946B387}"/>
    <dgm:cxn modelId="{595242F9-5465-4A65-8F5A-485F1E894543}" srcId="{3DDBECC9-41BD-4D5B-9E14-22B5700D36E2}" destId="{E20CE18F-951E-41E3-92C6-85EF780F4DF0}" srcOrd="5" destOrd="0" parTransId="{37C485CF-C96E-49B5-B4C8-614C6BED718D}" sibTransId="{CA7F0124-705F-46C8-AD62-2017D2911A93}"/>
    <dgm:cxn modelId="{824AF0FA-DE9A-4A5C-9241-A2FAB114AFF9}" srcId="{3DDBECC9-41BD-4D5B-9E14-22B5700D36E2}" destId="{7D6306CE-E10D-4440-BA16-D59087C64B76}" srcOrd="3" destOrd="0" parTransId="{6FA7FEAF-AD05-4926-AA86-63CF2CC8BFCB}" sibTransId="{736870CC-EA84-4C3D-8681-DB3203657317}"/>
    <dgm:cxn modelId="{408825E5-FF82-417D-A8D5-F4354662D053}" type="presParOf" srcId="{EF956976-4C98-4B8D-9CE7-9FADB7775B2C}" destId="{3C2F7791-E0F7-4656-9484-4D289CD2D8E6}" srcOrd="0" destOrd="0" presId="urn:microsoft.com/office/officeart/2016/7/layout/RepeatingBendingProcessNew"/>
    <dgm:cxn modelId="{902E80F5-7482-475C-93A2-03FC5AD40CF2}" type="presParOf" srcId="{EF956976-4C98-4B8D-9CE7-9FADB7775B2C}" destId="{6EA8AB97-BC9A-4FC9-B429-D82FDE5612C3}" srcOrd="1" destOrd="0" presId="urn:microsoft.com/office/officeart/2016/7/layout/RepeatingBendingProcessNew"/>
    <dgm:cxn modelId="{65D3BE8E-35B4-4E31-8D9C-C6E10D61105E}" type="presParOf" srcId="{6EA8AB97-BC9A-4FC9-B429-D82FDE5612C3}" destId="{8C7C3A22-E633-4261-8D28-14CAC0461BC7}" srcOrd="0" destOrd="0" presId="urn:microsoft.com/office/officeart/2016/7/layout/RepeatingBendingProcessNew"/>
    <dgm:cxn modelId="{D896F3ED-A075-4C81-9A20-F8934A0BC74D}" type="presParOf" srcId="{EF956976-4C98-4B8D-9CE7-9FADB7775B2C}" destId="{C8CAAFAE-93C5-4D70-A104-B63F28ECE9E9}" srcOrd="2" destOrd="0" presId="urn:microsoft.com/office/officeart/2016/7/layout/RepeatingBendingProcessNew"/>
    <dgm:cxn modelId="{91321E2A-ACFF-4403-8217-93E5DF5391FF}" type="presParOf" srcId="{EF956976-4C98-4B8D-9CE7-9FADB7775B2C}" destId="{B7B9DA19-AE7B-41B0-BB80-E826E5C8821C}" srcOrd="3" destOrd="0" presId="urn:microsoft.com/office/officeart/2016/7/layout/RepeatingBendingProcessNew"/>
    <dgm:cxn modelId="{EE4C3BFD-E2BE-455F-8BA4-BF418B77BD14}" type="presParOf" srcId="{B7B9DA19-AE7B-41B0-BB80-E826E5C8821C}" destId="{1F393723-B96C-4079-B722-506E8F45F1F3}" srcOrd="0" destOrd="0" presId="urn:microsoft.com/office/officeart/2016/7/layout/RepeatingBendingProcessNew"/>
    <dgm:cxn modelId="{0A4811A9-10B0-4D4D-ACBB-14FFC699213B}" type="presParOf" srcId="{EF956976-4C98-4B8D-9CE7-9FADB7775B2C}" destId="{2CD8363F-1B13-4664-B5F9-E45EC5074883}" srcOrd="4" destOrd="0" presId="urn:microsoft.com/office/officeart/2016/7/layout/RepeatingBendingProcessNew"/>
    <dgm:cxn modelId="{3083BBC8-5014-47AF-A25B-CF0323B30EBD}" type="presParOf" srcId="{EF956976-4C98-4B8D-9CE7-9FADB7775B2C}" destId="{014D9B4D-0BC2-4156-8897-26BAF5354379}" srcOrd="5" destOrd="0" presId="urn:microsoft.com/office/officeart/2016/7/layout/RepeatingBendingProcessNew"/>
    <dgm:cxn modelId="{6B719538-BC42-466A-9F84-8E799BCB32E8}" type="presParOf" srcId="{014D9B4D-0BC2-4156-8897-26BAF5354379}" destId="{F6D4F92B-D969-4C6A-B493-AAB8EED15BFB}" srcOrd="0" destOrd="0" presId="urn:microsoft.com/office/officeart/2016/7/layout/RepeatingBendingProcessNew"/>
    <dgm:cxn modelId="{D06E5787-03CA-4136-A4C0-9E1A6100E06E}" type="presParOf" srcId="{EF956976-4C98-4B8D-9CE7-9FADB7775B2C}" destId="{F5E58AF0-ACF8-447B-A06F-96C5C00F1FB8}" srcOrd="6" destOrd="0" presId="urn:microsoft.com/office/officeart/2016/7/layout/RepeatingBendingProcessNew"/>
    <dgm:cxn modelId="{F7881801-3FDC-46ED-84CB-A3E6DC4D96B0}" type="presParOf" srcId="{EF956976-4C98-4B8D-9CE7-9FADB7775B2C}" destId="{95EEE0D9-6C02-4965-B9C0-48197380A741}" srcOrd="7" destOrd="0" presId="urn:microsoft.com/office/officeart/2016/7/layout/RepeatingBendingProcessNew"/>
    <dgm:cxn modelId="{246CA6D9-6EB2-4E04-934A-8D514A57CE90}" type="presParOf" srcId="{95EEE0D9-6C02-4965-B9C0-48197380A741}" destId="{19E14C9B-5D77-4599-BFC4-48F10A60CC65}" srcOrd="0" destOrd="0" presId="urn:microsoft.com/office/officeart/2016/7/layout/RepeatingBendingProcessNew"/>
    <dgm:cxn modelId="{CC94168A-4509-4C9D-9E70-F0088B6AB680}" type="presParOf" srcId="{EF956976-4C98-4B8D-9CE7-9FADB7775B2C}" destId="{C9421579-7BC2-4391-ADFC-0E9568814ED4}" srcOrd="8" destOrd="0" presId="urn:microsoft.com/office/officeart/2016/7/layout/RepeatingBendingProcessNew"/>
    <dgm:cxn modelId="{D20CC125-A55C-4688-A0E5-66426C168DA8}" type="presParOf" srcId="{EF956976-4C98-4B8D-9CE7-9FADB7775B2C}" destId="{FC8B1C8E-8A86-4841-8F2A-693001844B41}" srcOrd="9" destOrd="0" presId="urn:microsoft.com/office/officeart/2016/7/layout/RepeatingBendingProcessNew"/>
    <dgm:cxn modelId="{230C4FB1-70D4-4ADB-937C-31EA69B190D4}" type="presParOf" srcId="{FC8B1C8E-8A86-4841-8F2A-693001844B41}" destId="{05ED573D-B17C-45C0-8E8D-9F51A382E615}" srcOrd="0" destOrd="0" presId="urn:microsoft.com/office/officeart/2016/7/layout/RepeatingBendingProcessNew"/>
    <dgm:cxn modelId="{0CD2E13E-6C84-49AD-B26B-4D3B8E1CBAC0}" type="presParOf" srcId="{EF956976-4C98-4B8D-9CE7-9FADB7775B2C}" destId="{E0005CEB-A632-4DF4-91FC-CE973909FC73}" srcOrd="10" destOrd="0" presId="urn:microsoft.com/office/officeart/2016/7/layout/RepeatingBendingProcessNew"/>
    <dgm:cxn modelId="{B734AD3C-0BA9-4415-97CE-6CFA2144E39C}" type="presParOf" srcId="{EF956976-4C98-4B8D-9CE7-9FADB7775B2C}" destId="{5BAA171F-F77B-4ED8-89A5-C06F91FAED74}" srcOrd="11" destOrd="0" presId="urn:microsoft.com/office/officeart/2016/7/layout/RepeatingBendingProcessNew"/>
    <dgm:cxn modelId="{883D40D4-A801-4893-824C-8B99B1B28E4B}" type="presParOf" srcId="{5BAA171F-F77B-4ED8-89A5-C06F91FAED74}" destId="{AA27DA9E-8896-4E37-A635-295F48D6B533}" srcOrd="0" destOrd="0" presId="urn:microsoft.com/office/officeart/2016/7/layout/RepeatingBendingProcessNew"/>
    <dgm:cxn modelId="{E4366F2F-654A-4EDB-870C-D9A67A9C17CA}" type="presParOf" srcId="{EF956976-4C98-4B8D-9CE7-9FADB7775B2C}" destId="{C9508A39-A6F1-4BD4-98D0-3926FA7EB38E}" srcOrd="12" destOrd="0" presId="urn:microsoft.com/office/officeart/2016/7/layout/RepeatingBendingProcessNew"/>
    <dgm:cxn modelId="{D2226DD8-F1C1-403B-A79B-751E46996A84}" type="presParOf" srcId="{EF956976-4C98-4B8D-9CE7-9FADB7775B2C}" destId="{C0758E4A-524A-475F-B8E1-2287EC93A064}" srcOrd="13" destOrd="0" presId="urn:microsoft.com/office/officeart/2016/7/layout/RepeatingBendingProcessNew"/>
    <dgm:cxn modelId="{96A56741-171F-4E3F-B98A-0A78DBEEFDBA}" type="presParOf" srcId="{C0758E4A-524A-475F-B8E1-2287EC93A064}" destId="{0B63398A-7114-4351-8B39-ABF128C12A8E}" srcOrd="0" destOrd="0" presId="urn:microsoft.com/office/officeart/2016/7/layout/RepeatingBendingProcessNew"/>
    <dgm:cxn modelId="{3E6B5FF9-E4A1-4DA0-8757-B976E2872438}" type="presParOf" srcId="{EF956976-4C98-4B8D-9CE7-9FADB7775B2C}" destId="{FBC0239C-5DB2-4F50-B69E-046D4423953D}" srcOrd="14" destOrd="0" presId="urn:microsoft.com/office/officeart/2016/7/layout/RepeatingBending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A38B9F-183C-4DD7-B1DE-A34E492D5C98}" type="doc">
      <dgm:prSet loTypeId="urn:microsoft.com/office/officeart/2005/8/layout/process5" loCatId="process" qsTypeId="urn:microsoft.com/office/officeart/2005/8/quickstyle/3d1" qsCatId="3D" csTypeId="urn:microsoft.com/office/officeart/2005/8/colors/accent1_2" csCatId="accent1" phldr="1"/>
      <dgm:spPr/>
      <dgm:t>
        <a:bodyPr/>
        <a:lstStyle/>
        <a:p>
          <a:endParaRPr lang="en-GB"/>
        </a:p>
      </dgm:t>
    </dgm:pt>
    <dgm:pt modelId="{72606DF9-F0B9-4164-987E-3E61191F9F15}">
      <dgm:prSet phldrT="[Text]"/>
      <dgm:spPr/>
      <dgm:t>
        <a:bodyPr/>
        <a:lstStyle/>
        <a:p>
          <a:r>
            <a:rPr lang="en-GB" b="1" i="0" dirty="0"/>
            <a:t>Request the Falcon9 Launch Wiki page from its URL</a:t>
          </a:r>
          <a:endParaRPr lang="en-GB" dirty="0"/>
        </a:p>
      </dgm:t>
    </dgm:pt>
    <dgm:pt modelId="{D842FA07-4E8E-4247-A8BE-C6DD10D054E0}" type="parTrans" cxnId="{9C5F01E6-5ED2-475F-87EA-D23042C3351B}">
      <dgm:prSet/>
      <dgm:spPr/>
      <dgm:t>
        <a:bodyPr/>
        <a:lstStyle/>
        <a:p>
          <a:endParaRPr lang="en-GB"/>
        </a:p>
      </dgm:t>
    </dgm:pt>
    <dgm:pt modelId="{7203073E-D917-485C-A41A-488690D4EA56}" type="sibTrans" cxnId="{9C5F01E6-5ED2-475F-87EA-D23042C3351B}">
      <dgm:prSet/>
      <dgm:spPr/>
      <dgm:t>
        <a:bodyPr/>
        <a:lstStyle/>
        <a:p>
          <a:endParaRPr lang="en-GB"/>
        </a:p>
      </dgm:t>
    </dgm:pt>
    <dgm:pt modelId="{D3865CA4-DAC4-48F5-8AAE-70061C21B013}">
      <dgm:prSet phldrT="[Text]"/>
      <dgm:spPr/>
      <dgm:t>
        <a:bodyPr/>
        <a:lstStyle/>
        <a:p>
          <a:r>
            <a:rPr lang="en-GB" b="0" i="0"/>
            <a:t>Create a BeautifulSoup object from the HTML respone</a:t>
          </a:r>
          <a:endParaRPr lang="en-GB"/>
        </a:p>
      </dgm:t>
    </dgm:pt>
    <dgm:pt modelId="{16C6B0DD-A168-4562-B287-22C327D2DD57}" type="parTrans" cxnId="{58E6C9D9-0764-4C2D-8EE7-328A6E1FDCB8}">
      <dgm:prSet/>
      <dgm:spPr/>
      <dgm:t>
        <a:bodyPr/>
        <a:lstStyle/>
        <a:p>
          <a:endParaRPr lang="en-GB"/>
        </a:p>
      </dgm:t>
    </dgm:pt>
    <dgm:pt modelId="{61EC55CE-66B7-4071-8809-3ED764952053}" type="sibTrans" cxnId="{58E6C9D9-0764-4C2D-8EE7-328A6E1FDCB8}">
      <dgm:prSet/>
      <dgm:spPr/>
      <dgm:t>
        <a:bodyPr/>
        <a:lstStyle/>
        <a:p>
          <a:endParaRPr lang="en-GB"/>
        </a:p>
      </dgm:t>
    </dgm:pt>
    <dgm:pt modelId="{3B6CBBC2-CD0A-4705-A27D-20734499CC5C}">
      <dgm:prSet phldrT="[Text]"/>
      <dgm:spPr/>
      <dgm:t>
        <a:bodyPr/>
        <a:lstStyle/>
        <a:p>
          <a:r>
            <a:rPr lang="en-GB" b="1" i="0"/>
            <a:t>Extract all column/variable names from the HTML table header</a:t>
          </a:r>
          <a:endParaRPr lang="en-GB"/>
        </a:p>
      </dgm:t>
    </dgm:pt>
    <dgm:pt modelId="{3BBFCAEA-D060-49A8-9676-0AEDD95FB05D}" type="parTrans" cxnId="{7FCB0B7F-5DDA-4CA3-95B1-0E57F0E762BA}">
      <dgm:prSet/>
      <dgm:spPr/>
      <dgm:t>
        <a:bodyPr/>
        <a:lstStyle/>
        <a:p>
          <a:endParaRPr lang="en-GB"/>
        </a:p>
      </dgm:t>
    </dgm:pt>
    <dgm:pt modelId="{363666A3-E761-47C2-AFC6-8ECA09FF906E}" type="sibTrans" cxnId="{7FCB0B7F-5DDA-4CA3-95B1-0E57F0E762BA}">
      <dgm:prSet/>
      <dgm:spPr/>
      <dgm:t>
        <a:bodyPr/>
        <a:lstStyle/>
        <a:p>
          <a:endParaRPr lang="en-GB"/>
        </a:p>
      </dgm:t>
    </dgm:pt>
    <dgm:pt modelId="{328595D9-AEF4-4EDB-9D51-8C375E6793AD}">
      <dgm:prSet phldrT="[Text]"/>
      <dgm:spPr/>
      <dgm:t>
        <a:bodyPr/>
        <a:lstStyle/>
        <a:p>
          <a:r>
            <a:rPr lang="en-GB" b="0" i="0" dirty="0"/>
            <a:t>Create an empty dictionary with keys from the extracted column names</a:t>
          </a:r>
          <a:endParaRPr lang="en-GB" dirty="0"/>
        </a:p>
      </dgm:t>
    </dgm:pt>
    <dgm:pt modelId="{9A2A89C9-C3F8-4E01-970F-1B1E1C410670}" type="parTrans" cxnId="{6C2AD8BE-67E5-4CA2-8711-9AE3BD68DEC4}">
      <dgm:prSet/>
      <dgm:spPr/>
      <dgm:t>
        <a:bodyPr/>
        <a:lstStyle/>
        <a:p>
          <a:endParaRPr lang="en-GB"/>
        </a:p>
      </dgm:t>
    </dgm:pt>
    <dgm:pt modelId="{F0647DFC-1F56-45DB-8AE5-F92A7E44DAB1}" type="sibTrans" cxnId="{6C2AD8BE-67E5-4CA2-8711-9AE3BD68DEC4}">
      <dgm:prSet/>
      <dgm:spPr/>
      <dgm:t>
        <a:bodyPr/>
        <a:lstStyle/>
        <a:p>
          <a:endParaRPr lang="en-GB"/>
        </a:p>
      </dgm:t>
    </dgm:pt>
    <dgm:pt modelId="{8EC4563E-5FAB-42F9-AB24-F3AD81BE699E}">
      <dgm:prSet phldrT="[Text]"/>
      <dgm:spPr/>
      <dgm:t>
        <a:bodyPr/>
        <a:lstStyle/>
        <a:p>
          <a:r>
            <a:rPr lang="en-GB" b="0" i="0"/>
            <a:t>Fill up the dictionary with launch records extracted from table rows.</a:t>
          </a:r>
          <a:endParaRPr lang="en-GB"/>
        </a:p>
      </dgm:t>
    </dgm:pt>
    <dgm:pt modelId="{74B5FDFC-44D4-4262-B93B-CEA96979F2E7}" type="parTrans" cxnId="{455AAA35-9484-4574-B6B4-7AA7FA3FCD5B}">
      <dgm:prSet/>
      <dgm:spPr/>
      <dgm:t>
        <a:bodyPr/>
        <a:lstStyle/>
        <a:p>
          <a:endParaRPr lang="en-GB"/>
        </a:p>
      </dgm:t>
    </dgm:pt>
    <dgm:pt modelId="{78E66F41-CF6F-45E8-BD37-C181BD7E1B2D}" type="sibTrans" cxnId="{455AAA35-9484-4574-B6B4-7AA7FA3FCD5B}">
      <dgm:prSet/>
      <dgm:spPr/>
      <dgm:t>
        <a:bodyPr/>
        <a:lstStyle/>
        <a:p>
          <a:endParaRPr lang="en-GB"/>
        </a:p>
      </dgm:t>
    </dgm:pt>
    <dgm:pt modelId="{0B271831-0FAB-4178-992C-00E80CFB078D}">
      <dgm:prSet phldrT="[Text]"/>
      <dgm:spPr/>
      <dgm:t>
        <a:bodyPr/>
        <a:lstStyle/>
        <a:p>
          <a:r>
            <a:rPr lang="en-GB"/>
            <a:t>Convert the dictionary into a CSV dataset</a:t>
          </a:r>
        </a:p>
      </dgm:t>
    </dgm:pt>
    <dgm:pt modelId="{30EAD497-4A9F-45A3-AC94-D86F9F47B05A}" type="parTrans" cxnId="{33DA8764-F7B1-482E-8D06-2392EEB1CCAA}">
      <dgm:prSet/>
      <dgm:spPr/>
      <dgm:t>
        <a:bodyPr/>
        <a:lstStyle/>
        <a:p>
          <a:endParaRPr lang="en-GB"/>
        </a:p>
      </dgm:t>
    </dgm:pt>
    <dgm:pt modelId="{F82593D4-980A-4B4E-9A2D-3E166400F069}" type="sibTrans" cxnId="{33DA8764-F7B1-482E-8D06-2392EEB1CCAA}">
      <dgm:prSet/>
      <dgm:spPr/>
      <dgm:t>
        <a:bodyPr/>
        <a:lstStyle/>
        <a:p>
          <a:endParaRPr lang="en-GB"/>
        </a:p>
      </dgm:t>
    </dgm:pt>
    <dgm:pt modelId="{33E50D7C-ED97-4BE0-A2BF-F2688FEAF0D5}" type="pres">
      <dgm:prSet presAssocID="{F1A38B9F-183C-4DD7-B1DE-A34E492D5C98}" presName="diagram" presStyleCnt="0">
        <dgm:presLayoutVars>
          <dgm:dir/>
          <dgm:resizeHandles val="exact"/>
        </dgm:presLayoutVars>
      </dgm:prSet>
      <dgm:spPr/>
    </dgm:pt>
    <dgm:pt modelId="{69EB3EC3-689A-4C6C-9CF5-125B7D9565F7}" type="pres">
      <dgm:prSet presAssocID="{72606DF9-F0B9-4164-987E-3E61191F9F15}" presName="node" presStyleLbl="node1" presStyleIdx="0" presStyleCnt="6">
        <dgm:presLayoutVars>
          <dgm:bulletEnabled val="1"/>
        </dgm:presLayoutVars>
      </dgm:prSet>
      <dgm:spPr/>
    </dgm:pt>
    <dgm:pt modelId="{7E268CD3-7747-4C20-B918-E2E67816A034}" type="pres">
      <dgm:prSet presAssocID="{7203073E-D917-485C-A41A-488690D4EA56}" presName="sibTrans" presStyleLbl="sibTrans2D1" presStyleIdx="0" presStyleCnt="5"/>
      <dgm:spPr/>
    </dgm:pt>
    <dgm:pt modelId="{3DFF7E39-4183-4265-AD01-D205DD7EF1F6}" type="pres">
      <dgm:prSet presAssocID="{7203073E-D917-485C-A41A-488690D4EA56}" presName="connectorText" presStyleLbl="sibTrans2D1" presStyleIdx="0" presStyleCnt="5"/>
      <dgm:spPr/>
    </dgm:pt>
    <dgm:pt modelId="{29E10AFB-091A-4375-8B13-4E1D15FD2310}" type="pres">
      <dgm:prSet presAssocID="{D3865CA4-DAC4-48F5-8AAE-70061C21B013}" presName="node" presStyleLbl="node1" presStyleIdx="1" presStyleCnt="6">
        <dgm:presLayoutVars>
          <dgm:bulletEnabled val="1"/>
        </dgm:presLayoutVars>
      </dgm:prSet>
      <dgm:spPr/>
    </dgm:pt>
    <dgm:pt modelId="{7B8C6AE7-6D45-4114-BB35-10920C61EC25}" type="pres">
      <dgm:prSet presAssocID="{61EC55CE-66B7-4071-8809-3ED764952053}" presName="sibTrans" presStyleLbl="sibTrans2D1" presStyleIdx="1" presStyleCnt="5"/>
      <dgm:spPr/>
    </dgm:pt>
    <dgm:pt modelId="{2E7D4EB4-64FB-4D4A-AB78-0B26AF3703C6}" type="pres">
      <dgm:prSet presAssocID="{61EC55CE-66B7-4071-8809-3ED764952053}" presName="connectorText" presStyleLbl="sibTrans2D1" presStyleIdx="1" presStyleCnt="5"/>
      <dgm:spPr/>
    </dgm:pt>
    <dgm:pt modelId="{428C7C8B-4095-4C6E-A040-75B636EA2AF5}" type="pres">
      <dgm:prSet presAssocID="{3B6CBBC2-CD0A-4705-A27D-20734499CC5C}" presName="node" presStyleLbl="node1" presStyleIdx="2" presStyleCnt="6">
        <dgm:presLayoutVars>
          <dgm:bulletEnabled val="1"/>
        </dgm:presLayoutVars>
      </dgm:prSet>
      <dgm:spPr/>
    </dgm:pt>
    <dgm:pt modelId="{10A2A332-0004-49EB-BA10-84255ADD9194}" type="pres">
      <dgm:prSet presAssocID="{363666A3-E761-47C2-AFC6-8ECA09FF906E}" presName="sibTrans" presStyleLbl="sibTrans2D1" presStyleIdx="2" presStyleCnt="5"/>
      <dgm:spPr/>
    </dgm:pt>
    <dgm:pt modelId="{0632A0E6-09DD-4414-9866-B255461A42FA}" type="pres">
      <dgm:prSet presAssocID="{363666A3-E761-47C2-AFC6-8ECA09FF906E}" presName="connectorText" presStyleLbl="sibTrans2D1" presStyleIdx="2" presStyleCnt="5"/>
      <dgm:spPr/>
    </dgm:pt>
    <dgm:pt modelId="{82451E1E-E61C-4E9E-85DA-0498F47DF58A}" type="pres">
      <dgm:prSet presAssocID="{328595D9-AEF4-4EDB-9D51-8C375E6793AD}" presName="node" presStyleLbl="node1" presStyleIdx="3" presStyleCnt="6">
        <dgm:presLayoutVars>
          <dgm:bulletEnabled val="1"/>
        </dgm:presLayoutVars>
      </dgm:prSet>
      <dgm:spPr/>
    </dgm:pt>
    <dgm:pt modelId="{3F0DAD03-AE2B-4C17-A479-2821EB7A2784}" type="pres">
      <dgm:prSet presAssocID="{F0647DFC-1F56-45DB-8AE5-F92A7E44DAB1}" presName="sibTrans" presStyleLbl="sibTrans2D1" presStyleIdx="3" presStyleCnt="5"/>
      <dgm:spPr/>
    </dgm:pt>
    <dgm:pt modelId="{4ADFC737-8A1D-4D2A-8AF6-4BB73C60467B}" type="pres">
      <dgm:prSet presAssocID="{F0647DFC-1F56-45DB-8AE5-F92A7E44DAB1}" presName="connectorText" presStyleLbl="sibTrans2D1" presStyleIdx="3" presStyleCnt="5"/>
      <dgm:spPr/>
    </dgm:pt>
    <dgm:pt modelId="{113B4D51-01A3-4A40-941A-1BA08B2A3A70}" type="pres">
      <dgm:prSet presAssocID="{8EC4563E-5FAB-42F9-AB24-F3AD81BE699E}" presName="node" presStyleLbl="node1" presStyleIdx="4" presStyleCnt="6">
        <dgm:presLayoutVars>
          <dgm:bulletEnabled val="1"/>
        </dgm:presLayoutVars>
      </dgm:prSet>
      <dgm:spPr/>
    </dgm:pt>
    <dgm:pt modelId="{FD9AB3FD-DC55-406A-9D6C-9E3AE0F19728}" type="pres">
      <dgm:prSet presAssocID="{78E66F41-CF6F-45E8-BD37-C181BD7E1B2D}" presName="sibTrans" presStyleLbl="sibTrans2D1" presStyleIdx="4" presStyleCnt="5"/>
      <dgm:spPr/>
    </dgm:pt>
    <dgm:pt modelId="{7F241A0E-3D59-4D08-8EED-B2B716E69990}" type="pres">
      <dgm:prSet presAssocID="{78E66F41-CF6F-45E8-BD37-C181BD7E1B2D}" presName="connectorText" presStyleLbl="sibTrans2D1" presStyleIdx="4" presStyleCnt="5"/>
      <dgm:spPr/>
    </dgm:pt>
    <dgm:pt modelId="{839D27CC-E22D-491F-B470-FEB941225F1F}" type="pres">
      <dgm:prSet presAssocID="{0B271831-0FAB-4178-992C-00E80CFB078D}" presName="node" presStyleLbl="node1" presStyleIdx="5" presStyleCnt="6">
        <dgm:presLayoutVars>
          <dgm:bulletEnabled val="1"/>
        </dgm:presLayoutVars>
      </dgm:prSet>
      <dgm:spPr/>
    </dgm:pt>
  </dgm:ptLst>
  <dgm:cxnLst>
    <dgm:cxn modelId="{626FA000-6081-42F9-9F63-1D73CC47D6B9}" type="presOf" srcId="{7203073E-D917-485C-A41A-488690D4EA56}" destId="{3DFF7E39-4183-4265-AD01-D205DD7EF1F6}" srcOrd="1" destOrd="0" presId="urn:microsoft.com/office/officeart/2005/8/layout/process5"/>
    <dgm:cxn modelId="{6BC0CA13-AB4C-43FA-B6C7-68AB2708E5A3}" type="presOf" srcId="{F0647DFC-1F56-45DB-8AE5-F92A7E44DAB1}" destId="{4ADFC737-8A1D-4D2A-8AF6-4BB73C60467B}" srcOrd="1" destOrd="0" presId="urn:microsoft.com/office/officeart/2005/8/layout/process5"/>
    <dgm:cxn modelId="{DF9A4F15-8C45-4B2C-84ED-6DCE6251E53B}" type="presOf" srcId="{F0647DFC-1F56-45DB-8AE5-F92A7E44DAB1}" destId="{3F0DAD03-AE2B-4C17-A479-2821EB7A2784}" srcOrd="0" destOrd="0" presId="urn:microsoft.com/office/officeart/2005/8/layout/process5"/>
    <dgm:cxn modelId="{2C6E9C35-13EA-4B26-A251-1350AB4E5848}" type="presOf" srcId="{61EC55CE-66B7-4071-8809-3ED764952053}" destId="{2E7D4EB4-64FB-4D4A-AB78-0B26AF3703C6}" srcOrd="1" destOrd="0" presId="urn:microsoft.com/office/officeart/2005/8/layout/process5"/>
    <dgm:cxn modelId="{455AAA35-9484-4574-B6B4-7AA7FA3FCD5B}" srcId="{F1A38B9F-183C-4DD7-B1DE-A34E492D5C98}" destId="{8EC4563E-5FAB-42F9-AB24-F3AD81BE699E}" srcOrd="4" destOrd="0" parTransId="{74B5FDFC-44D4-4262-B93B-CEA96979F2E7}" sibTransId="{78E66F41-CF6F-45E8-BD37-C181BD7E1B2D}"/>
    <dgm:cxn modelId="{189DCE5B-197B-49C9-8880-727AB8FD5626}" type="presOf" srcId="{8EC4563E-5FAB-42F9-AB24-F3AD81BE699E}" destId="{113B4D51-01A3-4A40-941A-1BA08B2A3A70}" srcOrd="0" destOrd="0" presId="urn:microsoft.com/office/officeart/2005/8/layout/process5"/>
    <dgm:cxn modelId="{33DA8764-F7B1-482E-8D06-2392EEB1CCAA}" srcId="{F1A38B9F-183C-4DD7-B1DE-A34E492D5C98}" destId="{0B271831-0FAB-4178-992C-00E80CFB078D}" srcOrd="5" destOrd="0" parTransId="{30EAD497-4A9F-45A3-AC94-D86F9F47B05A}" sibTransId="{F82593D4-980A-4B4E-9A2D-3E166400F069}"/>
    <dgm:cxn modelId="{E9A8D34A-275D-40D0-9E80-2671B1854CCA}" type="presOf" srcId="{78E66F41-CF6F-45E8-BD37-C181BD7E1B2D}" destId="{FD9AB3FD-DC55-406A-9D6C-9E3AE0F19728}" srcOrd="0" destOrd="0" presId="urn:microsoft.com/office/officeart/2005/8/layout/process5"/>
    <dgm:cxn modelId="{7FCB0B7F-5DDA-4CA3-95B1-0E57F0E762BA}" srcId="{F1A38B9F-183C-4DD7-B1DE-A34E492D5C98}" destId="{3B6CBBC2-CD0A-4705-A27D-20734499CC5C}" srcOrd="2" destOrd="0" parTransId="{3BBFCAEA-D060-49A8-9676-0AEDD95FB05D}" sibTransId="{363666A3-E761-47C2-AFC6-8ECA09FF906E}"/>
    <dgm:cxn modelId="{F1BB818D-7C7A-425B-AC32-87C07F55F45B}" type="presOf" srcId="{D3865CA4-DAC4-48F5-8AAE-70061C21B013}" destId="{29E10AFB-091A-4375-8B13-4E1D15FD2310}" srcOrd="0" destOrd="0" presId="urn:microsoft.com/office/officeart/2005/8/layout/process5"/>
    <dgm:cxn modelId="{9616D99E-665C-43EC-98CA-14E6E28CAF8F}" type="presOf" srcId="{363666A3-E761-47C2-AFC6-8ECA09FF906E}" destId="{0632A0E6-09DD-4414-9866-B255461A42FA}" srcOrd="1" destOrd="0" presId="urn:microsoft.com/office/officeart/2005/8/layout/process5"/>
    <dgm:cxn modelId="{26CD6FA8-EC54-41E5-86BB-6027F8290A9F}" type="presOf" srcId="{328595D9-AEF4-4EDB-9D51-8C375E6793AD}" destId="{82451E1E-E61C-4E9E-85DA-0498F47DF58A}" srcOrd="0" destOrd="0" presId="urn:microsoft.com/office/officeart/2005/8/layout/process5"/>
    <dgm:cxn modelId="{5ADE8FA9-0DCC-4223-AB86-4479F73B52BE}" type="presOf" srcId="{7203073E-D917-485C-A41A-488690D4EA56}" destId="{7E268CD3-7747-4C20-B918-E2E67816A034}" srcOrd="0" destOrd="0" presId="urn:microsoft.com/office/officeart/2005/8/layout/process5"/>
    <dgm:cxn modelId="{805F86AA-470A-4DC6-87E0-1266AD92D406}" type="presOf" srcId="{0B271831-0FAB-4178-992C-00E80CFB078D}" destId="{839D27CC-E22D-491F-B470-FEB941225F1F}" srcOrd="0" destOrd="0" presId="urn:microsoft.com/office/officeart/2005/8/layout/process5"/>
    <dgm:cxn modelId="{A54AFDBB-8FC6-4CAE-990D-2F128B59A974}" type="presOf" srcId="{3B6CBBC2-CD0A-4705-A27D-20734499CC5C}" destId="{428C7C8B-4095-4C6E-A040-75B636EA2AF5}" srcOrd="0" destOrd="0" presId="urn:microsoft.com/office/officeart/2005/8/layout/process5"/>
    <dgm:cxn modelId="{6C2AD8BE-67E5-4CA2-8711-9AE3BD68DEC4}" srcId="{F1A38B9F-183C-4DD7-B1DE-A34E492D5C98}" destId="{328595D9-AEF4-4EDB-9D51-8C375E6793AD}" srcOrd="3" destOrd="0" parTransId="{9A2A89C9-C3F8-4E01-970F-1B1E1C410670}" sibTransId="{F0647DFC-1F56-45DB-8AE5-F92A7E44DAB1}"/>
    <dgm:cxn modelId="{42EEB8C6-7E83-48E4-BE7F-ABE03EB80127}" type="presOf" srcId="{72606DF9-F0B9-4164-987E-3E61191F9F15}" destId="{69EB3EC3-689A-4C6C-9CF5-125B7D9565F7}" srcOrd="0" destOrd="0" presId="urn:microsoft.com/office/officeart/2005/8/layout/process5"/>
    <dgm:cxn modelId="{58E6C9D9-0764-4C2D-8EE7-328A6E1FDCB8}" srcId="{F1A38B9F-183C-4DD7-B1DE-A34E492D5C98}" destId="{D3865CA4-DAC4-48F5-8AAE-70061C21B013}" srcOrd="1" destOrd="0" parTransId="{16C6B0DD-A168-4562-B287-22C327D2DD57}" sibTransId="{61EC55CE-66B7-4071-8809-3ED764952053}"/>
    <dgm:cxn modelId="{876729DF-8ECE-4BB2-AAFC-D5FC9E56A1C0}" type="presOf" srcId="{61EC55CE-66B7-4071-8809-3ED764952053}" destId="{7B8C6AE7-6D45-4114-BB35-10920C61EC25}" srcOrd="0" destOrd="0" presId="urn:microsoft.com/office/officeart/2005/8/layout/process5"/>
    <dgm:cxn modelId="{9C5F01E6-5ED2-475F-87EA-D23042C3351B}" srcId="{F1A38B9F-183C-4DD7-B1DE-A34E492D5C98}" destId="{72606DF9-F0B9-4164-987E-3E61191F9F15}" srcOrd="0" destOrd="0" parTransId="{D842FA07-4E8E-4247-A8BE-C6DD10D054E0}" sibTransId="{7203073E-D917-485C-A41A-488690D4EA56}"/>
    <dgm:cxn modelId="{F059E1EF-4519-4B12-9A33-08779B884671}" type="presOf" srcId="{F1A38B9F-183C-4DD7-B1DE-A34E492D5C98}" destId="{33E50D7C-ED97-4BE0-A2BF-F2688FEAF0D5}" srcOrd="0" destOrd="0" presId="urn:microsoft.com/office/officeart/2005/8/layout/process5"/>
    <dgm:cxn modelId="{A8D662F5-339E-44D0-992F-CAED4ADACB35}" type="presOf" srcId="{78E66F41-CF6F-45E8-BD37-C181BD7E1B2D}" destId="{7F241A0E-3D59-4D08-8EED-B2B716E69990}" srcOrd="1" destOrd="0" presId="urn:microsoft.com/office/officeart/2005/8/layout/process5"/>
    <dgm:cxn modelId="{C39B41F9-4E83-455C-A8AF-965F7A10566C}" type="presOf" srcId="{363666A3-E761-47C2-AFC6-8ECA09FF906E}" destId="{10A2A332-0004-49EB-BA10-84255ADD9194}" srcOrd="0" destOrd="0" presId="urn:microsoft.com/office/officeart/2005/8/layout/process5"/>
    <dgm:cxn modelId="{8D637978-321B-4300-B4EA-3C87B83DA0B7}" type="presParOf" srcId="{33E50D7C-ED97-4BE0-A2BF-F2688FEAF0D5}" destId="{69EB3EC3-689A-4C6C-9CF5-125B7D9565F7}" srcOrd="0" destOrd="0" presId="urn:microsoft.com/office/officeart/2005/8/layout/process5"/>
    <dgm:cxn modelId="{CCE9D0E5-6B31-4DD4-A277-3178A6B4DF8F}" type="presParOf" srcId="{33E50D7C-ED97-4BE0-A2BF-F2688FEAF0D5}" destId="{7E268CD3-7747-4C20-B918-E2E67816A034}" srcOrd="1" destOrd="0" presId="urn:microsoft.com/office/officeart/2005/8/layout/process5"/>
    <dgm:cxn modelId="{6533931B-7E2F-47CD-832D-080A02C01140}" type="presParOf" srcId="{7E268CD3-7747-4C20-B918-E2E67816A034}" destId="{3DFF7E39-4183-4265-AD01-D205DD7EF1F6}" srcOrd="0" destOrd="0" presId="urn:microsoft.com/office/officeart/2005/8/layout/process5"/>
    <dgm:cxn modelId="{F0F39C36-A33E-46D9-9496-872DA0E19565}" type="presParOf" srcId="{33E50D7C-ED97-4BE0-A2BF-F2688FEAF0D5}" destId="{29E10AFB-091A-4375-8B13-4E1D15FD2310}" srcOrd="2" destOrd="0" presId="urn:microsoft.com/office/officeart/2005/8/layout/process5"/>
    <dgm:cxn modelId="{A390515D-432D-40F3-94E4-B481C84720CA}" type="presParOf" srcId="{33E50D7C-ED97-4BE0-A2BF-F2688FEAF0D5}" destId="{7B8C6AE7-6D45-4114-BB35-10920C61EC25}" srcOrd="3" destOrd="0" presId="urn:microsoft.com/office/officeart/2005/8/layout/process5"/>
    <dgm:cxn modelId="{108D501A-160E-4E3D-8871-DAB60A1E64FA}" type="presParOf" srcId="{7B8C6AE7-6D45-4114-BB35-10920C61EC25}" destId="{2E7D4EB4-64FB-4D4A-AB78-0B26AF3703C6}" srcOrd="0" destOrd="0" presId="urn:microsoft.com/office/officeart/2005/8/layout/process5"/>
    <dgm:cxn modelId="{15507655-E82F-4A91-9535-C64F40AB69CC}" type="presParOf" srcId="{33E50D7C-ED97-4BE0-A2BF-F2688FEAF0D5}" destId="{428C7C8B-4095-4C6E-A040-75B636EA2AF5}" srcOrd="4" destOrd="0" presId="urn:microsoft.com/office/officeart/2005/8/layout/process5"/>
    <dgm:cxn modelId="{2F1D30E9-4BDC-4C07-9975-B02E2E0F921B}" type="presParOf" srcId="{33E50D7C-ED97-4BE0-A2BF-F2688FEAF0D5}" destId="{10A2A332-0004-49EB-BA10-84255ADD9194}" srcOrd="5" destOrd="0" presId="urn:microsoft.com/office/officeart/2005/8/layout/process5"/>
    <dgm:cxn modelId="{875DF5B4-1A3A-4569-9CB7-D103C0A342CA}" type="presParOf" srcId="{10A2A332-0004-49EB-BA10-84255ADD9194}" destId="{0632A0E6-09DD-4414-9866-B255461A42FA}" srcOrd="0" destOrd="0" presId="urn:microsoft.com/office/officeart/2005/8/layout/process5"/>
    <dgm:cxn modelId="{8A32B1F4-87B7-44D9-A7EA-A83545FA8032}" type="presParOf" srcId="{33E50D7C-ED97-4BE0-A2BF-F2688FEAF0D5}" destId="{82451E1E-E61C-4E9E-85DA-0498F47DF58A}" srcOrd="6" destOrd="0" presId="urn:microsoft.com/office/officeart/2005/8/layout/process5"/>
    <dgm:cxn modelId="{7B255F61-7850-4436-AA2B-4F76CB9F9482}" type="presParOf" srcId="{33E50D7C-ED97-4BE0-A2BF-F2688FEAF0D5}" destId="{3F0DAD03-AE2B-4C17-A479-2821EB7A2784}" srcOrd="7" destOrd="0" presId="urn:microsoft.com/office/officeart/2005/8/layout/process5"/>
    <dgm:cxn modelId="{310AC350-FC67-4F16-83B9-EDECE8F0BAB6}" type="presParOf" srcId="{3F0DAD03-AE2B-4C17-A479-2821EB7A2784}" destId="{4ADFC737-8A1D-4D2A-8AF6-4BB73C60467B}" srcOrd="0" destOrd="0" presId="urn:microsoft.com/office/officeart/2005/8/layout/process5"/>
    <dgm:cxn modelId="{C7783261-5C96-4B27-8D26-DB2809C89F5F}" type="presParOf" srcId="{33E50D7C-ED97-4BE0-A2BF-F2688FEAF0D5}" destId="{113B4D51-01A3-4A40-941A-1BA08B2A3A70}" srcOrd="8" destOrd="0" presId="urn:microsoft.com/office/officeart/2005/8/layout/process5"/>
    <dgm:cxn modelId="{AF74D70A-C6F5-4DF5-A9B0-C67F61447205}" type="presParOf" srcId="{33E50D7C-ED97-4BE0-A2BF-F2688FEAF0D5}" destId="{FD9AB3FD-DC55-406A-9D6C-9E3AE0F19728}" srcOrd="9" destOrd="0" presId="urn:microsoft.com/office/officeart/2005/8/layout/process5"/>
    <dgm:cxn modelId="{4E3FC37B-F6F4-42A4-BBE8-FC589FB137DF}" type="presParOf" srcId="{FD9AB3FD-DC55-406A-9D6C-9E3AE0F19728}" destId="{7F241A0E-3D59-4D08-8EED-B2B716E69990}" srcOrd="0" destOrd="0" presId="urn:microsoft.com/office/officeart/2005/8/layout/process5"/>
    <dgm:cxn modelId="{D0B95210-D297-43AB-9A66-AF6AA4AE3874}" type="presParOf" srcId="{33E50D7C-ED97-4BE0-A2BF-F2688FEAF0D5}" destId="{839D27CC-E22D-491F-B470-FEB941225F1F}" srcOrd="10" destOrd="0" presId="urn:microsoft.com/office/officeart/2005/8/layout/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DDBECC9-41BD-4D5B-9E14-22B5700D36E2}" type="doc">
      <dgm:prSet loTypeId="urn:microsoft.com/office/officeart/2008/layout/LinedList" loCatId="list" qsTypeId="urn:microsoft.com/office/officeart/2005/8/quickstyle/simple4" qsCatId="simple" csTypeId="urn:microsoft.com/office/officeart/2005/8/colors/colorful1" csCatId="colorful" phldr="1"/>
      <dgm:spPr/>
    </dgm:pt>
    <dgm:pt modelId="{B7FD9498-6B84-41D5-96D3-3FB81DE0BA25}">
      <dgm:prSet phldrT="[Text]"/>
      <dgm:spPr/>
      <dgm:t>
        <a:bodyPr/>
        <a:lstStyle/>
        <a:p>
          <a:r>
            <a:rPr lang="en-US" b="0" i="0"/>
            <a:t>Data cleaning - Removing or correcting any inaccurate or inconsistent data in the dataset.</a:t>
          </a:r>
          <a:endParaRPr lang="en-GB"/>
        </a:p>
      </dgm:t>
    </dgm:pt>
    <dgm:pt modelId="{BF5E2E70-8EA3-41A8-B621-17B5FC2D5490}" type="parTrans" cxnId="{34F9415A-619F-4ABB-B4AC-B1A38CF20E11}">
      <dgm:prSet/>
      <dgm:spPr/>
      <dgm:t>
        <a:bodyPr/>
        <a:lstStyle/>
        <a:p>
          <a:endParaRPr lang="en-GB"/>
        </a:p>
      </dgm:t>
    </dgm:pt>
    <dgm:pt modelId="{71641815-827E-47AF-9A01-4F22F7CB8631}" type="sibTrans" cxnId="{34F9415A-619F-4ABB-B4AC-B1A38CF20E11}">
      <dgm:prSet/>
      <dgm:spPr/>
      <dgm:t>
        <a:bodyPr/>
        <a:lstStyle/>
        <a:p>
          <a:endParaRPr lang="en-GB"/>
        </a:p>
      </dgm:t>
    </dgm:pt>
    <dgm:pt modelId="{D81CDBAC-8BA0-411F-89B3-46C0C96A99D9}">
      <dgm:prSet/>
      <dgm:spPr/>
      <dgm:t>
        <a:bodyPr/>
        <a:lstStyle/>
        <a:p>
          <a:pPr>
            <a:buFont typeface="+mj-lt"/>
            <a:buAutoNum type="arabicPeriod"/>
          </a:pPr>
          <a:r>
            <a:rPr lang="en-US" b="0" i="0"/>
            <a:t>Data transformation - Converting string variables into categorical variables (1 for successful mission, 0 for failure).</a:t>
          </a:r>
        </a:p>
      </dgm:t>
    </dgm:pt>
    <dgm:pt modelId="{3B8182CF-F89F-42D3-8C1F-E7FE5435C550}" type="parTrans" cxnId="{978B4199-74F8-41BE-AD56-2CAC0075E256}">
      <dgm:prSet/>
      <dgm:spPr/>
      <dgm:t>
        <a:bodyPr/>
        <a:lstStyle/>
        <a:p>
          <a:endParaRPr lang="en-AU"/>
        </a:p>
      </dgm:t>
    </dgm:pt>
    <dgm:pt modelId="{571B7E0C-F530-497F-8786-D79ACA39A437}" type="sibTrans" cxnId="{978B4199-74F8-41BE-AD56-2CAC0075E256}">
      <dgm:prSet/>
      <dgm:spPr/>
      <dgm:t>
        <a:bodyPr/>
        <a:lstStyle/>
        <a:p>
          <a:endParaRPr lang="en-AU"/>
        </a:p>
      </dgm:t>
    </dgm:pt>
    <dgm:pt modelId="{88AFE362-3C69-4971-8F7E-17D5C7BF9D12}">
      <dgm:prSet/>
      <dgm:spPr/>
      <dgm:t>
        <a:bodyPr/>
        <a:lstStyle/>
        <a:p>
          <a:pPr>
            <a:buFont typeface="+mj-lt"/>
            <a:buAutoNum type="arabicPeriod"/>
          </a:pPr>
          <a:r>
            <a:rPr lang="en-US" b="0" i="0"/>
            <a:t>Exploratory Data Analysis (EDA) - Performing initial analysis on the dataset to find patterns and relationships.</a:t>
          </a:r>
        </a:p>
      </dgm:t>
    </dgm:pt>
    <dgm:pt modelId="{3F827482-1342-44EA-9710-8FAC1AD63AEF}" type="parTrans" cxnId="{E5E49993-1B75-49A0-9A7A-4D9D3E119FC7}">
      <dgm:prSet/>
      <dgm:spPr/>
      <dgm:t>
        <a:bodyPr/>
        <a:lstStyle/>
        <a:p>
          <a:endParaRPr lang="en-AU"/>
        </a:p>
      </dgm:t>
    </dgm:pt>
    <dgm:pt modelId="{E14DF591-5CB1-4208-9EC3-BF47E2703D35}" type="sibTrans" cxnId="{E5E49993-1B75-49A0-9A7A-4D9D3E119FC7}">
      <dgm:prSet/>
      <dgm:spPr/>
      <dgm:t>
        <a:bodyPr/>
        <a:lstStyle/>
        <a:p>
          <a:endParaRPr lang="en-AU"/>
        </a:p>
      </dgm:t>
    </dgm:pt>
    <dgm:pt modelId="{1B43CCE9-34D0-4F6B-8A5E-6F39297C1FC9}">
      <dgm:prSet/>
      <dgm:spPr/>
      <dgm:t>
        <a:bodyPr/>
        <a:lstStyle/>
        <a:p>
          <a:pPr>
            <a:buFont typeface="+mj-lt"/>
            <a:buAutoNum type="arabicPeriod"/>
          </a:pPr>
          <a:r>
            <a:rPr lang="en-US" b="0" i="0"/>
            <a:t>Summary calculations - Calculating the summary launches per site and occurrences of mission outcome per orbit type.</a:t>
          </a:r>
        </a:p>
      </dgm:t>
    </dgm:pt>
    <dgm:pt modelId="{C24092ED-50DA-4335-B04A-812DA2EC4CC1}" type="parTrans" cxnId="{3D840EA8-8701-4087-89D3-680A55E5C649}">
      <dgm:prSet/>
      <dgm:spPr/>
      <dgm:t>
        <a:bodyPr/>
        <a:lstStyle/>
        <a:p>
          <a:endParaRPr lang="en-AU"/>
        </a:p>
      </dgm:t>
    </dgm:pt>
    <dgm:pt modelId="{16651D82-A35D-4B57-9D61-869C28E15647}" type="sibTrans" cxnId="{3D840EA8-8701-4087-89D3-680A55E5C649}">
      <dgm:prSet/>
      <dgm:spPr/>
      <dgm:t>
        <a:bodyPr/>
        <a:lstStyle/>
        <a:p>
          <a:endParaRPr lang="en-AU"/>
        </a:p>
      </dgm:t>
    </dgm:pt>
    <dgm:pt modelId="{C456CAF0-C91D-476F-B904-2587AE4164FC}">
      <dgm:prSet/>
      <dgm:spPr/>
      <dgm:t>
        <a:bodyPr/>
        <a:lstStyle/>
        <a:p>
          <a:pPr>
            <a:buFont typeface="+mj-lt"/>
            <a:buAutoNum type="arabicPeriod"/>
          </a:pPr>
          <a:r>
            <a:rPr lang="en-US" b="0" i="0"/>
            <a:t>Landing outcome label creation - Creating a landing outcome label from the Outcome column for easier analysis and machine learning.</a:t>
          </a:r>
        </a:p>
      </dgm:t>
    </dgm:pt>
    <dgm:pt modelId="{31E47D80-7AF0-4368-828B-C2367F4D7A7E}" type="parTrans" cxnId="{B5F2CAD9-F151-4C17-9132-CAAE53E084C8}">
      <dgm:prSet/>
      <dgm:spPr/>
      <dgm:t>
        <a:bodyPr/>
        <a:lstStyle/>
        <a:p>
          <a:endParaRPr lang="en-AU"/>
        </a:p>
      </dgm:t>
    </dgm:pt>
    <dgm:pt modelId="{1F47B6B3-0E66-45F4-BB50-72438A415008}" type="sibTrans" cxnId="{B5F2CAD9-F151-4C17-9132-CAAE53E084C8}">
      <dgm:prSet/>
      <dgm:spPr/>
      <dgm:t>
        <a:bodyPr/>
        <a:lstStyle/>
        <a:p>
          <a:endParaRPr lang="en-AU"/>
        </a:p>
      </dgm:t>
    </dgm:pt>
    <dgm:pt modelId="{EA69AACF-7097-47DC-A233-9F8CA28BE24D}">
      <dgm:prSet/>
      <dgm:spPr/>
      <dgm:t>
        <a:bodyPr/>
        <a:lstStyle/>
        <a:p>
          <a:pPr>
            <a:buFont typeface="+mj-lt"/>
            <a:buAutoNum type="arabicPeriod"/>
          </a:pPr>
          <a:r>
            <a:rPr lang="en-US" b="0" i="0"/>
            <a:t>Export to CSV - Saving the cleaned and transformed dataset in a CSV format for further analysis and modeling.</a:t>
          </a:r>
        </a:p>
      </dgm:t>
    </dgm:pt>
    <dgm:pt modelId="{12E9F19E-F8B9-441E-80DB-5D8F119137F3}" type="parTrans" cxnId="{A92B3360-ACFC-4827-A670-8EB78FCF0345}">
      <dgm:prSet/>
      <dgm:spPr/>
      <dgm:t>
        <a:bodyPr/>
        <a:lstStyle/>
        <a:p>
          <a:endParaRPr lang="en-AU"/>
        </a:p>
      </dgm:t>
    </dgm:pt>
    <dgm:pt modelId="{140B0FF8-3DD7-41A1-8C0D-21E7F83F813A}" type="sibTrans" cxnId="{A92B3360-ACFC-4827-A670-8EB78FCF0345}">
      <dgm:prSet/>
      <dgm:spPr/>
      <dgm:t>
        <a:bodyPr/>
        <a:lstStyle/>
        <a:p>
          <a:endParaRPr lang="en-AU"/>
        </a:p>
      </dgm:t>
    </dgm:pt>
    <dgm:pt modelId="{CAF2E17A-1DDE-4BDE-B4B8-3DCA471919FC}" type="pres">
      <dgm:prSet presAssocID="{3DDBECC9-41BD-4D5B-9E14-22B5700D36E2}" presName="vert0" presStyleCnt="0">
        <dgm:presLayoutVars>
          <dgm:dir/>
          <dgm:animOne val="branch"/>
          <dgm:animLvl val="lvl"/>
        </dgm:presLayoutVars>
      </dgm:prSet>
      <dgm:spPr/>
    </dgm:pt>
    <dgm:pt modelId="{B451CB04-D2E5-47EA-AEB5-43390646BE04}" type="pres">
      <dgm:prSet presAssocID="{B7FD9498-6B84-41D5-96D3-3FB81DE0BA25}" presName="thickLine" presStyleLbl="alignNode1" presStyleIdx="0" presStyleCnt="6"/>
      <dgm:spPr/>
    </dgm:pt>
    <dgm:pt modelId="{38212C88-4A5A-478D-B37D-82206469E796}" type="pres">
      <dgm:prSet presAssocID="{B7FD9498-6B84-41D5-96D3-3FB81DE0BA25}" presName="horz1" presStyleCnt="0"/>
      <dgm:spPr/>
    </dgm:pt>
    <dgm:pt modelId="{0DE3131A-B9AE-4AFA-B534-652E45371C1B}" type="pres">
      <dgm:prSet presAssocID="{B7FD9498-6B84-41D5-96D3-3FB81DE0BA25}" presName="tx1" presStyleLbl="revTx" presStyleIdx="0" presStyleCnt="6"/>
      <dgm:spPr/>
    </dgm:pt>
    <dgm:pt modelId="{DCF41F75-1482-4C58-8CD3-AFE79BCDF090}" type="pres">
      <dgm:prSet presAssocID="{B7FD9498-6B84-41D5-96D3-3FB81DE0BA25}" presName="vert1" presStyleCnt="0"/>
      <dgm:spPr/>
    </dgm:pt>
    <dgm:pt modelId="{F2DD069C-5317-4CCA-9031-223CEF542E22}" type="pres">
      <dgm:prSet presAssocID="{D81CDBAC-8BA0-411F-89B3-46C0C96A99D9}" presName="thickLine" presStyleLbl="alignNode1" presStyleIdx="1" presStyleCnt="6"/>
      <dgm:spPr/>
    </dgm:pt>
    <dgm:pt modelId="{FE25641E-4059-4AED-8149-986D3C276961}" type="pres">
      <dgm:prSet presAssocID="{D81CDBAC-8BA0-411F-89B3-46C0C96A99D9}" presName="horz1" presStyleCnt="0"/>
      <dgm:spPr/>
    </dgm:pt>
    <dgm:pt modelId="{8FD1FB00-983E-4DCD-B417-0615C4CA8B67}" type="pres">
      <dgm:prSet presAssocID="{D81CDBAC-8BA0-411F-89B3-46C0C96A99D9}" presName="tx1" presStyleLbl="revTx" presStyleIdx="1" presStyleCnt="6"/>
      <dgm:spPr/>
    </dgm:pt>
    <dgm:pt modelId="{DFE61CB5-117A-4DCE-9EFE-D2478AEADC85}" type="pres">
      <dgm:prSet presAssocID="{D81CDBAC-8BA0-411F-89B3-46C0C96A99D9}" presName="vert1" presStyleCnt="0"/>
      <dgm:spPr/>
    </dgm:pt>
    <dgm:pt modelId="{6FC558C1-2853-4D1B-8D7F-E2A420A7423B}" type="pres">
      <dgm:prSet presAssocID="{88AFE362-3C69-4971-8F7E-17D5C7BF9D12}" presName="thickLine" presStyleLbl="alignNode1" presStyleIdx="2" presStyleCnt="6"/>
      <dgm:spPr/>
    </dgm:pt>
    <dgm:pt modelId="{88C202FA-9474-4BF3-BBDB-BDF148EC3F64}" type="pres">
      <dgm:prSet presAssocID="{88AFE362-3C69-4971-8F7E-17D5C7BF9D12}" presName="horz1" presStyleCnt="0"/>
      <dgm:spPr/>
    </dgm:pt>
    <dgm:pt modelId="{68501A18-25B7-44DB-B100-B3BF4644493D}" type="pres">
      <dgm:prSet presAssocID="{88AFE362-3C69-4971-8F7E-17D5C7BF9D12}" presName="tx1" presStyleLbl="revTx" presStyleIdx="2" presStyleCnt="6"/>
      <dgm:spPr/>
    </dgm:pt>
    <dgm:pt modelId="{10D59A4C-4E6F-4CB7-A1C7-6AC3A61E64D0}" type="pres">
      <dgm:prSet presAssocID="{88AFE362-3C69-4971-8F7E-17D5C7BF9D12}" presName="vert1" presStyleCnt="0"/>
      <dgm:spPr/>
    </dgm:pt>
    <dgm:pt modelId="{14F3444A-B209-4350-B6BB-10645C31E123}" type="pres">
      <dgm:prSet presAssocID="{1B43CCE9-34D0-4F6B-8A5E-6F39297C1FC9}" presName="thickLine" presStyleLbl="alignNode1" presStyleIdx="3" presStyleCnt="6"/>
      <dgm:spPr/>
    </dgm:pt>
    <dgm:pt modelId="{66704D5D-645A-43F1-AA50-4CA18D9E4791}" type="pres">
      <dgm:prSet presAssocID="{1B43CCE9-34D0-4F6B-8A5E-6F39297C1FC9}" presName="horz1" presStyleCnt="0"/>
      <dgm:spPr/>
    </dgm:pt>
    <dgm:pt modelId="{B1FBE075-CCAE-4D8A-A029-0EAFACE8EC3D}" type="pres">
      <dgm:prSet presAssocID="{1B43CCE9-34D0-4F6B-8A5E-6F39297C1FC9}" presName="tx1" presStyleLbl="revTx" presStyleIdx="3" presStyleCnt="6"/>
      <dgm:spPr/>
    </dgm:pt>
    <dgm:pt modelId="{DFF8A73A-146D-47F6-BB76-F40D7519D95E}" type="pres">
      <dgm:prSet presAssocID="{1B43CCE9-34D0-4F6B-8A5E-6F39297C1FC9}" presName="vert1" presStyleCnt="0"/>
      <dgm:spPr/>
    </dgm:pt>
    <dgm:pt modelId="{4D2CB19E-85C8-4C6E-8617-8E715DA39DFE}" type="pres">
      <dgm:prSet presAssocID="{C456CAF0-C91D-476F-B904-2587AE4164FC}" presName="thickLine" presStyleLbl="alignNode1" presStyleIdx="4" presStyleCnt="6"/>
      <dgm:spPr/>
    </dgm:pt>
    <dgm:pt modelId="{3F79A049-7AED-40E3-B2F3-0C4305339773}" type="pres">
      <dgm:prSet presAssocID="{C456CAF0-C91D-476F-B904-2587AE4164FC}" presName="horz1" presStyleCnt="0"/>
      <dgm:spPr/>
    </dgm:pt>
    <dgm:pt modelId="{51B5E971-F3E6-4390-A877-BBD546C058E5}" type="pres">
      <dgm:prSet presAssocID="{C456CAF0-C91D-476F-B904-2587AE4164FC}" presName="tx1" presStyleLbl="revTx" presStyleIdx="4" presStyleCnt="6"/>
      <dgm:spPr/>
    </dgm:pt>
    <dgm:pt modelId="{78174B66-8B46-4DDD-8A79-12232F9A46D3}" type="pres">
      <dgm:prSet presAssocID="{C456CAF0-C91D-476F-B904-2587AE4164FC}" presName="vert1" presStyleCnt="0"/>
      <dgm:spPr/>
    </dgm:pt>
    <dgm:pt modelId="{0A8D61CC-04E9-4177-B0B3-BDA3BCE8717C}" type="pres">
      <dgm:prSet presAssocID="{EA69AACF-7097-47DC-A233-9F8CA28BE24D}" presName="thickLine" presStyleLbl="alignNode1" presStyleIdx="5" presStyleCnt="6"/>
      <dgm:spPr/>
    </dgm:pt>
    <dgm:pt modelId="{84CF6E40-F126-4F4C-84FD-FED46BC03A7E}" type="pres">
      <dgm:prSet presAssocID="{EA69AACF-7097-47DC-A233-9F8CA28BE24D}" presName="horz1" presStyleCnt="0"/>
      <dgm:spPr/>
    </dgm:pt>
    <dgm:pt modelId="{EE7786A7-9E6A-4CED-B77A-934165CD6877}" type="pres">
      <dgm:prSet presAssocID="{EA69AACF-7097-47DC-A233-9F8CA28BE24D}" presName="tx1" presStyleLbl="revTx" presStyleIdx="5" presStyleCnt="6"/>
      <dgm:spPr/>
    </dgm:pt>
    <dgm:pt modelId="{B6162B77-6867-4E97-B81C-14227258F955}" type="pres">
      <dgm:prSet presAssocID="{EA69AACF-7097-47DC-A233-9F8CA28BE24D}" presName="vert1" presStyleCnt="0"/>
      <dgm:spPr/>
    </dgm:pt>
  </dgm:ptLst>
  <dgm:cxnLst>
    <dgm:cxn modelId="{33B73103-A541-49DD-950B-B39BA0B6939F}" type="presOf" srcId="{88AFE362-3C69-4971-8F7E-17D5C7BF9D12}" destId="{68501A18-25B7-44DB-B100-B3BF4644493D}" srcOrd="0" destOrd="0" presId="urn:microsoft.com/office/officeart/2008/layout/LinedList"/>
    <dgm:cxn modelId="{0AB83916-AA6D-4117-805A-41208522E741}" type="presOf" srcId="{EA69AACF-7097-47DC-A233-9F8CA28BE24D}" destId="{EE7786A7-9E6A-4CED-B77A-934165CD6877}" srcOrd="0" destOrd="0" presId="urn:microsoft.com/office/officeart/2008/layout/LinedList"/>
    <dgm:cxn modelId="{DB412136-3E98-4DB2-8838-CDAE261F0000}" type="presOf" srcId="{C456CAF0-C91D-476F-B904-2587AE4164FC}" destId="{51B5E971-F3E6-4390-A877-BBD546C058E5}" srcOrd="0" destOrd="0" presId="urn:microsoft.com/office/officeart/2008/layout/LinedList"/>
    <dgm:cxn modelId="{A92B3360-ACFC-4827-A670-8EB78FCF0345}" srcId="{3DDBECC9-41BD-4D5B-9E14-22B5700D36E2}" destId="{EA69AACF-7097-47DC-A233-9F8CA28BE24D}" srcOrd="5" destOrd="0" parTransId="{12E9F19E-F8B9-441E-80DB-5D8F119137F3}" sibTransId="{140B0FF8-3DD7-41A1-8C0D-21E7F83F813A}"/>
    <dgm:cxn modelId="{A4BD324C-732B-4795-BF44-555D02CFE2A2}" type="presOf" srcId="{D81CDBAC-8BA0-411F-89B3-46C0C96A99D9}" destId="{8FD1FB00-983E-4DCD-B417-0615C4CA8B67}" srcOrd="0" destOrd="0" presId="urn:microsoft.com/office/officeart/2008/layout/LinedList"/>
    <dgm:cxn modelId="{34F9415A-619F-4ABB-B4AC-B1A38CF20E11}" srcId="{3DDBECC9-41BD-4D5B-9E14-22B5700D36E2}" destId="{B7FD9498-6B84-41D5-96D3-3FB81DE0BA25}" srcOrd="0" destOrd="0" parTransId="{BF5E2E70-8EA3-41A8-B621-17B5FC2D5490}" sibTransId="{71641815-827E-47AF-9A01-4F22F7CB8631}"/>
    <dgm:cxn modelId="{7A675982-D362-41FE-9B60-65C95B97EA8D}" type="presOf" srcId="{B7FD9498-6B84-41D5-96D3-3FB81DE0BA25}" destId="{0DE3131A-B9AE-4AFA-B534-652E45371C1B}" srcOrd="0" destOrd="0" presId="urn:microsoft.com/office/officeart/2008/layout/LinedList"/>
    <dgm:cxn modelId="{E5E49993-1B75-49A0-9A7A-4D9D3E119FC7}" srcId="{3DDBECC9-41BD-4D5B-9E14-22B5700D36E2}" destId="{88AFE362-3C69-4971-8F7E-17D5C7BF9D12}" srcOrd="2" destOrd="0" parTransId="{3F827482-1342-44EA-9710-8FAC1AD63AEF}" sibTransId="{E14DF591-5CB1-4208-9EC3-BF47E2703D35}"/>
    <dgm:cxn modelId="{978B4199-74F8-41BE-AD56-2CAC0075E256}" srcId="{3DDBECC9-41BD-4D5B-9E14-22B5700D36E2}" destId="{D81CDBAC-8BA0-411F-89B3-46C0C96A99D9}" srcOrd="1" destOrd="0" parTransId="{3B8182CF-F89F-42D3-8C1F-E7FE5435C550}" sibTransId="{571B7E0C-F530-497F-8786-D79ACA39A437}"/>
    <dgm:cxn modelId="{3D840EA8-8701-4087-89D3-680A55E5C649}" srcId="{3DDBECC9-41BD-4D5B-9E14-22B5700D36E2}" destId="{1B43CCE9-34D0-4F6B-8A5E-6F39297C1FC9}" srcOrd="3" destOrd="0" parTransId="{C24092ED-50DA-4335-B04A-812DA2EC4CC1}" sibTransId="{16651D82-A35D-4B57-9D61-869C28E15647}"/>
    <dgm:cxn modelId="{676138D0-ABBA-417A-81C1-041D09896BF5}" type="presOf" srcId="{1B43CCE9-34D0-4F6B-8A5E-6F39297C1FC9}" destId="{B1FBE075-CCAE-4D8A-A029-0EAFACE8EC3D}" srcOrd="0" destOrd="0" presId="urn:microsoft.com/office/officeart/2008/layout/LinedList"/>
    <dgm:cxn modelId="{B5F2CAD9-F151-4C17-9132-CAAE53E084C8}" srcId="{3DDBECC9-41BD-4D5B-9E14-22B5700D36E2}" destId="{C456CAF0-C91D-476F-B904-2587AE4164FC}" srcOrd="4" destOrd="0" parTransId="{31E47D80-7AF0-4368-828B-C2367F4D7A7E}" sibTransId="{1F47B6B3-0E66-45F4-BB50-72438A415008}"/>
    <dgm:cxn modelId="{37A3E6FA-D329-449D-BD06-C6835FD5FABE}" type="presOf" srcId="{3DDBECC9-41BD-4D5B-9E14-22B5700D36E2}" destId="{CAF2E17A-1DDE-4BDE-B4B8-3DCA471919FC}" srcOrd="0" destOrd="0" presId="urn:microsoft.com/office/officeart/2008/layout/LinedList"/>
    <dgm:cxn modelId="{3F9798F6-18A1-41C8-8A48-33E4BCA92DB5}" type="presParOf" srcId="{CAF2E17A-1DDE-4BDE-B4B8-3DCA471919FC}" destId="{B451CB04-D2E5-47EA-AEB5-43390646BE04}" srcOrd="0" destOrd="0" presId="urn:microsoft.com/office/officeart/2008/layout/LinedList"/>
    <dgm:cxn modelId="{E37E4FB6-4365-4FA7-AFB6-005E2B576A5C}" type="presParOf" srcId="{CAF2E17A-1DDE-4BDE-B4B8-3DCA471919FC}" destId="{38212C88-4A5A-478D-B37D-82206469E796}" srcOrd="1" destOrd="0" presId="urn:microsoft.com/office/officeart/2008/layout/LinedList"/>
    <dgm:cxn modelId="{6BBE6836-AFCE-4F6C-ACAA-E6151C6BF8DE}" type="presParOf" srcId="{38212C88-4A5A-478D-B37D-82206469E796}" destId="{0DE3131A-B9AE-4AFA-B534-652E45371C1B}" srcOrd="0" destOrd="0" presId="urn:microsoft.com/office/officeart/2008/layout/LinedList"/>
    <dgm:cxn modelId="{AE7E3948-0EEA-4CB7-B669-251B46136DF6}" type="presParOf" srcId="{38212C88-4A5A-478D-B37D-82206469E796}" destId="{DCF41F75-1482-4C58-8CD3-AFE79BCDF090}" srcOrd="1" destOrd="0" presId="urn:microsoft.com/office/officeart/2008/layout/LinedList"/>
    <dgm:cxn modelId="{ABE0D1BD-2878-4675-9195-47DFCF56D8ED}" type="presParOf" srcId="{CAF2E17A-1DDE-4BDE-B4B8-3DCA471919FC}" destId="{F2DD069C-5317-4CCA-9031-223CEF542E22}" srcOrd="2" destOrd="0" presId="urn:microsoft.com/office/officeart/2008/layout/LinedList"/>
    <dgm:cxn modelId="{11B2A7B3-38ED-4D94-840D-27F9547038A2}" type="presParOf" srcId="{CAF2E17A-1DDE-4BDE-B4B8-3DCA471919FC}" destId="{FE25641E-4059-4AED-8149-986D3C276961}" srcOrd="3" destOrd="0" presId="urn:microsoft.com/office/officeart/2008/layout/LinedList"/>
    <dgm:cxn modelId="{ADAC14E2-1297-41F7-9D53-A4FB86246C3B}" type="presParOf" srcId="{FE25641E-4059-4AED-8149-986D3C276961}" destId="{8FD1FB00-983E-4DCD-B417-0615C4CA8B67}" srcOrd="0" destOrd="0" presId="urn:microsoft.com/office/officeart/2008/layout/LinedList"/>
    <dgm:cxn modelId="{CB8B77FC-A359-4E63-B9BF-26E886FC0E4A}" type="presParOf" srcId="{FE25641E-4059-4AED-8149-986D3C276961}" destId="{DFE61CB5-117A-4DCE-9EFE-D2478AEADC85}" srcOrd="1" destOrd="0" presId="urn:microsoft.com/office/officeart/2008/layout/LinedList"/>
    <dgm:cxn modelId="{6B2D8891-FF02-430C-A341-A9DDF6536F61}" type="presParOf" srcId="{CAF2E17A-1DDE-4BDE-B4B8-3DCA471919FC}" destId="{6FC558C1-2853-4D1B-8D7F-E2A420A7423B}" srcOrd="4" destOrd="0" presId="urn:microsoft.com/office/officeart/2008/layout/LinedList"/>
    <dgm:cxn modelId="{2BEBF27C-318E-418E-95E2-0B0B7A2429F2}" type="presParOf" srcId="{CAF2E17A-1DDE-4BDE-B4B8-3DCA471919FC}" destId="{88C202FA-9474-4BF3-BBDB-BDF148EC3F64}" srcOrd="5" destOrd="0" presId="urn:microsoft.com/office/officeart/2008/layout/LinedList"/>
    <dgm:cxn modelId="{73AABEF5-261D-4F9F-B82B-EC097433AB94}" type="presParOf" srcId="{88C202FA-9474-4BF3-BBDB-BDF148EC3F64}" destId="{68501A18-25B7-44DB-B100-B3BF4644493D}" srcOrd="0" destOrd="0" presId="urn:microsoft.com/office/officeart/2008/layout/LinedList"/>
    <dgm:cxn modelId="{E71FC44D-DB38-4F50-B47C-766559BFA9BC}" type="presParOf" srcId="{88C202FA-9474-4BF3-BBDB-BDF148EC3F64}" destId="{10D59A4C-4E6F-4CB7-A1C7-6AC3A61E64D0}" srcOrd="1" destOrd="0" presId="urn:microsoft.com/office/officeart/2008/layout/LinedList"/>
    <dgm:cxn modelId="{1E6985FC-3933-4649-9ACC-B25EDCC35278}" type="presParOf" srcId="{CAF2E17A-1DDE-4BDE-B4B8-3DCA471919FC}" destId="{14F3444A-B209-4350-B6BB-10645C31E123}" srcOrd="6" destOrd="0" presId="urn:microsoft.com/office/officeart/2008/layout/LinedList"/>
    <dgm:cxn modelId="{8504B2E8-4407-4A2B-B6F1-2D70DF29F012}" type="presParOf" srcId="{CAF2E17A-1DDE-4BDE-B4B8-3DCA471919FC}" destId="{66704D5D-645A-43F1-AA50-4CA18D9E4791}" srcOrd="7" destOrd="0" presId="urn:microsoft.com/office/officeart/2008/layout/LinedList"/>
    <dgm:cxn modelId="{1F2191AD-D8B9-4188-BD3C-39537F6F8168}" type="presParOf" srcId="{66704D5D-645A-43F1-AA50-4CA18D9E4791}" destId="{B1FBE075-CCAE-4D8A-A029-0EAFACE8EC3D}" srcOrd="0" destOrd="0" presId="urn:microsoft.com/office/officeart/2008/layout/LinedList"/>
    <dgm:cxn modelId="{8E06BD98-9337-419D-99A5-590645927249}" type="presParOf" srcId="{66704D5D-645A-43F1-AA50-4CA18D9E4791}" destId="{DFF8A73A-146D-47F6-BB76-F40D7519D95E}" srcOrd="1" destOrd="0" presId="urn:microsoft.com/office/officeart/2008/layout/LinedList"/>
    <dgm:cxn modelId="{BF3A4F6A-B14A-4A64-94F3-4380469053F6}" type="presParOf" srcId="{CAF2E17A-1DDE-4BDE-B4B8-3DCA471919FC}" destId="{4D2CB19E-85C8-4C6E-8617-8E715DA39DFE}" srcOrd="8" destOrd="0" presId="urn:microsoft.com/office/officeart/2008/layout/LinedList"/>
    <dgm:cxn modelId="{B516A4E7-D33C-4AE5-A2D5-96D7B03F0016}" type="presParOf" srcId="{CAF2E17A-1DDE-4BDE-B4B8-3DCA471919FC}" destId="{3F79A049-7AED-40E3-B2F3-0C4305339773}" srcOrd="9" destOrd="0" presId="urn:microsoft.com/office/officeart/2008/layout/LinedList"/>
    <dgm:cxn modelId="{E65EF141-3AA7-407E-AC9A-53D031F0037A}" type="presParOf" srcId="{3F79A049-7AED-40E3-B2F3-0C4305339773}" destId="{51B5E971-F3E6-4390-A877-BBD546C058E5}" srcOrd="0" destOrd="0" presId="urn:microsoft.com/office/officeart/2008/layout/LinedList"/>
    <dgm:cxn modelId="{FE03634F-565D-47AA-A022-0E010D409CF0}" type="presParOf" srcId="{3F79A049-7AED-40E3-B2F3-0C4305339773}" destId="{78174B66-8B46-4DDD-8A79-12232F9A46D3}" srcOrd="1" destOrd="0" presId="urn:microsoft.com/office/officeart/2008/layout/LinedList"/>
    <dgm:cxn modelId="{223CFC04-F791-4B66-B3CD-D5922DC48173}" type="presParOf" srcId="{CAF2E17A-1DDE-4BDE-B4B8-3DCA471919FC}" destId="{0A8D61CC-04E9-4177-B0B3-BDA3BCE8717C}" srcOrd="10" destOrd="0" presId="urn:microsoft.com/office/officeart/2008/layout/LinedList"/>
    <dgm:cxn modelId="{1BC6CC6C-0A5B-4E93-8F9B-C3BD17CBAB0D}" type="presParOf" srcId="{CAF2E17A-1DDE-4BDE-B4B8-3DCA471919FC}" destId="{84CF6E40-F126-4F4C-84FD-FED46BC03A7E}" srcOrd="11" destOrd="0" presId="urn:microsoft.com/office/officeart/2008/layout/LinedList"/>
    <dgm:cxn modelId="{479D3C91-82A2-4F16-95E8-CB632434B3AD}" type="presParOf" srcId="{84CF6E40-F126-4F4C-84FD-FED46BC03A7E}" destId="{EE7786A7-9E6A-4CED-B77A-934165CD6877}" srcOrd="0" destOrd="0" presId="urn:microsoft.com/office/officeart/2008/layout/LinedList"/>
    <dgm:cxn modelId="{600EDB9F-1EB1-4F82-A642-67D056D7A96C}" type="presParOf" srcId="{84CF6E40-F126-4F4C-84FD-FED46BC03A7E}" destId="{B6162B77-6867-4E97-B81C-14227258F955}"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A8AB97-BC9A-4FC9-B429-D82FDE5612C3}">
      <dsp:nvSpPr>
        <dsp:cNvPr id="0" name=""/>
        <dsp:cNvSpPr/>
      </dsp:nvSpPr>
      <dsp:spPr>
        <a:xfrm>
          <a:off x="1701688" y="549143"/>
          <a:ext cx="360164" cy="91440"/>
        </a:xfrm>
        <a:custGeom>
          <a:avLst/>
          <a:gdLst/>
          <a:ahLst/>
          <a:cxnLst/>
          <a:rect l="0" t="0" r="0" b="0"/>
          <a:pathLst>
            <a:path>
              <a:moveTo>
                <a:pt x="0" y="45720"/>
              </a:moveTo>
              <a:lnTo>
                <a:pt x="360164"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1872000" y="592909"/>
        <a:ext cx="19538" cy="3907"/>
      </dsp:txXfrm>
    </dsp:sp>
    <dsp:sp modelId="{3C2F7791-E0F7-4656-9484-4D289CD2D8E6}">
      <dsp:nvSpPr>
        <dsp:cNvPr id="0" name=""/>
        <dsp:cNvSpPr/>
      </dsp:nvSpPr>
      <dsp:spPr>
        <a:xfrm>
          <a:off x="4513" y="85171"/>
          <a:ext cx="1698974" cy="101938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kern="1200"/>
            <a:t>Make request to SpaceX API</a:t>
          </a:r>
        </a:p>
      </dsp:txBody>
      <dsp:txXfrm>
        <a:off x="4513" y="85171"/>
        <a:ext cx="1698974" cy="1019384"/>
      </dsp:txXfrm>
    </dsp:sp>
    <dsp:sp modelId="{B7B9DA19-AE7B-41B0-BB80-E826E5C8821C}">
      <dsp:nvSpPr>
        <dsp:cNvPr id="0" name=""/>
        <dsp:cNvSpPr/>
      </dsp:nvSpPr>
      <dsp:spPr>
        <a:xfrm>
          <a:off x="3791426" y="549143"/>
          <a:ext cx="360164" cy="91440"/>
        </a:xfrm>
        <a:custGeom>
          <a:avLst/>
          <a:gdLst/>
          <a:ahLst/>
          <a:cxnLst/>
          <a:rect l="0" t="0" r="0" b="0"/>
          <a:pathLst>
            <a:path>
              <a:moveTo>
                <a:pt x="0" y="45720"/>
              </a:moveTo>
              <a:lnTo>
                <a:pt x="360164"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961739" y="592909"/>
        <a:ext cx="19538" cy="3907"/>
      </dsp:txXfrm>
    </dsp:sp>
    <dsp:sp modelId="{C8CAAFAE-93C5-4D70-A104-B63F28ECE9E9}">
      <dsp:nvSpPr>
        <dsp:cNvPr id="0" name=""/>
        <dsp:cNvSpPr/>
      </dsp:nvSpPr>
      <dsp:spPr>
        <a:xfrm>
          <a:off x="2094252" y="85171"/>
          <a:ext cx="1698974" cy="101938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b="0" i="0" kern="1200"/>
            <a:t>Decode the response content as a Json</a:t>
          </a:r>
          <a:endParaRPr lang="en-GB" sz="1200" kern="1200"/>
        </a:p>
      </dsp:txBody>
      <dsp:txXfrm>
        <a:off x="2094252" y="85171"/>
        <a:ext cx="1698974" cy="1019384"/>
      </dsp:txXfrm>
    </dsp:sp>
    <dsp:sp modelId="{014D9B4D-0BC2-4156-8897-26BAF5354379}">
      <dsp:nvSpPr>
        <dsp:cNvPr id="0" name=""/>
        <dsp:cNvSpPr/>
      </dsp:nvSpPr>
      <dsp:spPr>
        <a:xfrm>
          <a:off x="854000" y="1102755"/>
          <a:ext cx="4179477" cy="360164"/>
        </a:xfrm>
        <a:custGeom>
          <a:avLst/>
          <a:gdLst/>
          <a:ahLst/>
          <a:cxnLst/>
          <a:rect l="0" t="0" r="0" b="0"/>
          <a:pathLst>
            <a:path>
              <a:moveTo>
                <a:pt x="4179477" y="0"/>
              </a:moveTo>
              <a:lnTo>
                <a:pt x="4179477" y="197182"/>
              </a:lnTo>
              <a:lnTo>
                <a:pt x="0" y="197182"/>
              </a:lnTo>
              <a:lnTo>
                <a:pt x="0" y="360164"/>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838796" y="1280884"/>
        <a:ext cx="209885" cy="3907"/>
      </dsp:txXfrm>
    </dsp:sp>
    <dsp:sp modelId="{2CD8363F-1B13-4664-B5F9-E45EC5074883}">
      <dsp:nvSpPr>
        <dsp:cNvPr id="0" name=""/>
        <dsp:cNvSpPr/>
      </dsp:nvSpPr>
      <dsp:spPr>
        <a:xfrm>
          <a:off x="4183990" y="85171"/>
          <a:ext cx="1698974" cy="101938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kern="1200" dirty="0"/>
            <a:t>Turn </a:t>
          </a:r>
          <a:r>
            <a:rPr lang="en-GB" sz="1200" kern="1200" dirty="0" err="1"/>
            <a:t>Json</a:t>
          </a:r>
          <a:r>
            <a:rPr lang="en-GB" sz="1200" kern="1200" dirty="0"/>
            <a:t> into pandas data frame</a:t>
          </a:r>
        </a:p>
      </dsp:txBody>
      <dsp:txXfrm>
        <a:off x="4183990" y="85171"/>
        <a:ext cx="1698974" cy="1019384"/>
      </dsp:txXfrm>
    </dsp:sp>
    <dsp:sp modelId="{95EEE0D9-6C02-4965-B9C0-48197380A741}">
      <dsp:nvSpPr>
        <dsp:cNvPr id="0" name=""/>
        <dsp:cNvSpPr/>
      </dsp:nvSpPr>
      <dsp:spPr>
        <a:xfrm>
          <a:off x="1701688" y="1959292"/>
          <a:ext cx="360164" cy="91440"/>
        </a:xfrm>
        <a:custGeom>
          <a:avLst/>
          <a:gdLst/>
          <a:ahLst/>
          <a:cxnLst/>
          <a:rect l="0" t="0" r="0" b="0"/>
          <a:pathLst>
            <a:path>
              <a:moveTo>
                <a:pt x="0" y="45720"/>
              </a:moveTo>
              <a:lnTo>
                <a:pt x="360164"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1872000" y="2003058"/>
        <a:ext cx="19538" cy="3907"/>
      </dsp:txXfrm>
    </dsp:sp>
    <dsp:sp modelId="{F5E58AF0-ACF8-447B-A06F-96C5C00F1FB8}">
      <dsp:nvSpPr>
        <dsp:cNvPr id="0" name=""/>
        <dsp:cNvSpPr/>
      </dsp:nvSpPr>
      <dsp:spPr>
        <a:xfrm>
          <a:off x="4513" y="1495320"/>
          <a:ext cx="1698974" cy="1019384"/>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b="0" i="0" kern="1200" dirty="0"/>
            <a:t>Use the API again to get information about the launches using the IDs given for each launch</a:t>
          </a:r>
          <a:endParaRPr lang="en-GB" sz="1200" kern="1200" dirty="0"/>
        </a:p>
      </dsp:txBody>
      <dsp:txXfrm>
        <a:off x="4513" y="1495320"/>
        <a:ext cx="1698974" cy="1019384"/>
      </dsp:txXfrm>
    </dsp:sp>
    <dsp:sp modelId="{FC8B1C8E-8A86-4841-8F2A-693001844B41}">
      <dsp:nvSpPr>
        <dsp:cNvPr id="0" name=""/>
        <dsp:cNvSpPr/>
      </dsp:nvSpPr>
      <dsp:spPr>
        <a:xfrm>
          <a:off x="3791426" y="1959292"/>
          <a:ext cx="360164" cy="91440"/>
        </a:xfrm>
        <a:custGeom>
          <a:avLst/>
          <a:gdLst/>
          <a:ahLst/>
          <a:cxnLst/>
          <a:rect l="0" t="0" r="0" b="0"/>
          <a:pathLst>
            <a:path>
              <a:moveTo>
                <a:pt x="0" y="45720"/>
              </a:moveTo>
              <a:lnTo>
                <a:pt x="360164"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3961739" y="2003058"/>
        <a:ext cx="19538" cy="3907"/>
      </dsp:txXfrm>
    </dsp:sp>
    <dsp:sp modelId="{C9421579-7BC2-4391-ADFC-0E9568814ED4}">
      <dsp:nvSpPr>
        <dsp:cNvPr id="0" name=""/>
        <dsp:cNvSpPr/>
      </dsp:nvSpPr>
      <dsp:spPr>
        <a:xfrm>
          <a:off x="2094252" y="1495320"/>
          <a:ext cx="1698974" cy="101938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b="0" i="0" kern="1200"/>
            <a:t>Construct our dataset using the data we have obtained</a:t>
          </a:r>
          <a:endParaRPr lang="en-GB" sz="1200" kern="1200"/>
        </a:p>
      </dsp:txBody>
      <dsp:txXfrm>
        <a:off x="2094252" y="1495320"/>
        <a:ext cx="1698974" cy="1019384"/>
      </dsp:txXfrm>
    </dsp:sp>
    <dsp:sp modelId="{5BAA171F-F77B-4ED8-89A5-C06F91FAED74}">
      <dsp:nvSpPr>
        <dsp:cNvPr id="0" name=""/>
        <dsp:cNvSpPr/>
      </dsp:nvSpPr>
      <dsp:spPr>
        <a:xfrm>
          <a:off x="854000" y="2512904"/>
          <a:ext cx="4179477" cy="360164"/>
        </a:xfrm>
        <a:custGeom>
          <a:avLst/>
          <a:gdLst/>
          <a:ahLst/>
          <a:cxnLst/>
          <a:rect l="0" t="0" r="0" b="0"/>
          <a:pathLst>
            <a:path>
              <a:moveTo>
                <a:pt x="4179477" y="0"/>
              </a:moveTo>
              <a:lnTo>
                <a:pt x="4179477" y="197182"/>
              </a:lnTo>
              <a:lnTo>
                <a:pt x="0" y="197182"/>
              </a:lnTo>
              <a:lnTo>
                <a:pt x="0" y="360164"/>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838796" y="2691033"/>
        <a:ext cx="209885" cy="3907"/>
      </dsp:txXfrm>
    </dsp:sp>
    <dsp:sp modelId="{E0005CEB-A632-4DF4-91FC-CE973909FC73}">
      <dsp:nvSpPr>
        <dsp:cNvPr id="0" name=""/>
        <dsp:cNvSpPr/>
      </dsp:nvSpPr>
      <dsp:spPr>
        <a:xfrm>
          <a:off x="4183990" y="1495320"/>
          <a:ext cx="1698974" cy="101938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b="1" i="0" kern="1200"/>
            <a:t>Filter the dataframe to only include Falcon 9 launches</a:t>
          </a:r>
          <a:endParaRPr lang="en-GB" sz="1200" kern="1200"/>
        </a:p>
      </dsp:txBody>
      <dsp:txXfrm>
        <a:off x="4183990" y="1495320"/>
        <a:ext cx="1698974" cy="1019384"/>
      </dsp:txXfrm>
    </dsp:sp>
    <dsp:sp modelId="{C0758E4A-524A-475F-B8E1-2287EC93A064}">
      <dsp:nvSpPr>
        <dsp:cNvPr id="0" name=""/>
        <dsp:cNvSpPr/>
      </dsp:nvSpPr>
      <dsp:spPr>
        <a:xfrm>
          <a:off x="1701688" y="3369441"/>
          <a:ext cx="360164" cy="91440"/>
        </a:xfrm>
        <a:custGeom>
          <a:avLst/>
          <a:gdLst/>
          <a:ahLst/>
          <a:cxnLst/>
          <a:rect l="0" t="0" r="0" b="0"/>
          <a:pathLst>
            <a:path>
              <a:moveTo>
                <a:pt x="0" y="45720"/>
              </a:moveTo>
              <a:lnTo>
                <a:pt x="360164"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1872000" y="3413207"/>
        <a:ext cx="19538" cy="3907"/>
      </dsp:txXfrm>
    </dsp:sp>
    <dsp:sp modelId="{C9508A39-A6F1-4BD4-98D0-3926FA7EB38E}">
      <dsp:nvSpPr>
        <dsp:cNvPr id="0" name=""/>
        <dsp:cNvSpPr/>
      </dsp:nvSpPr>
      <dsp:spPr>
        <a:xfrm>
          <a:off x="4513" y="2905469"/>
          <a:ext cx="1698974" cy="101938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kern="1200"/>
            <a:t>Replace null values in the data with the mean that was calculated </a:t>
          </a:r>
        </a:p>
      </dsp:txBody>
      <dsp:txXfrm>
        <a:off x="4513" y="2905469"/>
        <a:ext cx="1698974" cy="1019384"/>
      </dsp:txXfrm>
    </dsp:sp>
    <dsp:sp modelId="{FBC0239C-5DB2-4F50-B69E-046D4423953D}">
      <dsp:nvSpPr>
        <dsp:cNvPr id="0" name=""/>
        <dsp:cNvSpPr/>
      </dsp:nvSpPr>
      <dsp:spPr>
        <a:xfrm>
          <a:off x="2094252" y="2905469"/>
          <a:ext cx="1698974" cy="101938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3251" tIns="87387" rIns="83251" bIns="87387" numCol="1" spcCol="1270" anchor="ctr" anchorCtr="0">
          <a:noAutofit/>
        </a:bodyPr>
        <a:lstStyle/>
        <a:p>
          <a:pPr marL="0" lvl="0" indent="0" algn="ctr" defTabSz="533400">
            <a:lnSpc>
              <a:spcPct val="90000"/>
            </a:lnSpc>
            <a:spcBef>
              <a:spcPct val="0"/>
            </a:spcBef>
            <a:spcAft>
              <a:spcPct val="35000"/>
            </a:spcAft>
            <a:buNone/>
          </a:pPr>
          <a:r>
            <a:rPr lang="en-GB" sz="1200" kern="1200"/>
            <a:t>Convert data frame into a CSV dataset</a:t>
          </a:r>
        </a:p>
      </dsp:txBody>
      <dsp:txXfrm>
        <a:off x="2094252" y="2905469"/>
        <a:ext cx="1698974" cy="10193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EB3EC3-689A-4C6C-9CF5-125B7D9565F7}">
      <dsp:nvSpPr>
        <dsp:cNvPr id="0" name=""/>
        <dsp:cNvSpPr/>
      </dsp:nvSpPr>
      <dsp:spPr>
        <a:xfrm>
          <a:off x="1123414"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dirty="0"/>
            <a:t>Request the Falcon9 Launch Wiki page from its URL</a:t>
          </a:r>
          <a:endParaRPr lang="en-GB" sz="1200" kern="1200" dirty="0"/>
        </a:p>
      </dsp:txBody>
      <dsp:txXfrm>
        <a:off x="1153551" y="31288"/>
        <a:ext cx="1654672" cy="968693"/>
      </dsp:txXfrm>
    </dsp:sp>
    <dsp:sp modelId="{7E268CD3-7747-4C20-B918-E2E67816A034}">
      <dsp:nvSpPr>
        <dsp:cNvPr id="0" name=""/>
        <dsp:cNvSpPr/>
      </dsp:nvSpPr>
      <dsp:spPr>
        <a:xfrm>
          <a:off x="2989275" y="30298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8042"/>
        <a:ext cx="254498" cy="255184"/>
      </dsp:txXfrm>
    </dsp:sp>
    <dsp:sp modelId="{29E10AFB-091A-4375-8B13-4E1D15FD2310}">
      <dsp:nvSpPr>
        <dsp:cNvPr id="0" name=""/>
        <dsp:cNvSpPr/>
      </dsp:nvSpPr>
      <dsp:spPr>
        <a:xfrm>
          <a:off x="3524339"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Create a BeautifulSoup object from the HTML respone</a:t>
          </a:r>
          <a:endParaRPr lang="en-GB" sz="1200" kern="1200"/>
        </a:p>
      </dsp:txBody>
      <dsp:txXfrm>
        <a:off x="3554476" y="31288"/>
        <a:ext cx="1654672" cy="968693"/>
      </dsp:txXfrm>
    </dsp:sp>
    <dsp:sp modelId="{7B8C6AE7-6D45-4114-BB35-10920C61EC25}">
      <dsp:nvSpPr>
        <dsp:cNvPr id="0" name=""/>
        <dsp:cNvSpPr/>
      </dsp:nvSpPr>
      <dsp:spPr>
        <a:xfrm rot="5400000">
          <a:off x="4200028" y="1150165"/>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4254220" y="1181034"/>
        <a:ext cx="255184" cy="254498"/>
      </dsp:txXfrm>
    </dsp:sp>
    <dsp:sp modelId="{428C7C8B-4095-4C6E-A040-75B636EA2AF5}">
      <dsp:nvSpPr>
        <dsp:cNvPr id="0" name=""/>
        <dsp:cNvSpPr/>
      </dsp:nvSpPr>
      <dsp:spPr>
        <a:xfrm>
          <a:off x="3524339"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a:t>Extract all column/variable names from the HTML table header</a:t>
          </a:r>
          <a:endParaRPr lang="en-GB" sz="1200" kern="1200"/>
        </a:p>
      </dsp:txBody>
      <dsp:txXfrm>
        <a:off x="3554476" y="1746234"/>
        <a:ext cx="1654672" cy="968693"/>
      </dsp:txXfrm>
    </dsp:sp>
    <dsp:sp modelId="{10A2A332-0004-49EB-BA10-84255ADD9194}">
      <dsp:nvSpPr>
        <dsp:cNvPr id="0" name=""/>
        <dsp:cNvSpPr/>
      </dsp:nvSpPr>
      <dsp:spPr>
        <a:xfrm rot="10800000">
          <a:off x="3009855" y="2017928"/>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10800000">
        <a:off x="3118925" y="2102989"/>
        <a:ext cx="254498" cy="255184"/>
      </dsp:txXfrm>
    </dsp:sp>
    <dsp:sp modelId="{82451E1E-E61C-4E9E-85DA-0498F47DF58A}">
      <dsp:nvSpPr>
        <dsp:cNvPr id="0" name=""/>
        <dsp:cNvSpPr/>
      </dsp:nvSpPr>
      <dsp:spPr>
        <a:xfrm>
          <a:off x="1123414"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dirty="0"/>
            <a:t>Create an empty dictionary with keys from the extracted column names</a:t>
          </a:r>
          <a:endParaRPr lang="en-GB" sz="1200" kern="1200" dirty="0"/>
        </a:p>
      </dsp:txBody>
      <dsp:txXfrm>
        <a:off x="1153551" y="1746234"/>
        <a:ext cx="1654672" cy="968693"/>
      </dsp:txXfrm>
    </dsp:sp>
    <dsp:sp modelId="{3F0DAD03-AE2B-4C17-A479-2821EB7A2784}">
      <dsp:nvSpPr>
        <dsp:cNvPr id="0" name=""/>
        <dsp:cNvSpPr/>
      </dsp:nvSpPr>
      <dsp:spPr>
        <a:xfrm rot="5400000">
          <a:off x="1799103" y="286511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1853295" y="2895980"/>
        <a:ext cx="255184" cy="254498"/>
      </dsp:txXfrm>
    </dsp:sp>
    <dsp:sp modelId="{113B4D51-01A3-4A40-941A-1BA08B2A3A70}">
      <dsp:nvSpPr>
        <dsp:cNvPr id="0" name=""/>
        <dsp:cNvSpPr/>
      </dsp:nvSpPr>
      <dsp:spPr>
        <a:xfrm>
          <a:off x="1123414"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Fill up the dictionary with launch records extracted from table rows.</a:t>
          </a:r>
          <a:endParaRPr lang="en-GB" sz="1200" kern="1200"/>
        </a:p>
      </dsp:txBody>
      <dsp:txXfrm>
        <a:off x="1153551" y="3461181"/>
        <a:ext cx="1654672" cy="968693"/>
      </dsp:txXfrm>
    </dsp:sp>
    <dsp:sp modelId="{FD9AB3FD-DC55-406A-9D6C-9E3AE0F19728}">
      <dsp:nvSpPr>
        <dsp:cNvPr id="0" name=""/>
        <dsp:cNvSpPr/>
      </dsp:nvSpPr>
      <dsp:spPr>
        <a:xfrm>
          <a:off x="2989275" y="3732874"/>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17935"/>
        <a:ext cx="254498" cy="255184"/>
      </dsp:txXfrm>
    </dsp:sp>
    <dsp:sp modelId="{839D27CC-E22D-491F-B470-FEB941225F1F}">
      <dsp:nvSpPr>
        <dsp:cNvPr id="0" name=""/>
        <dsp:cNvSpPr/>
      </dsp:nvSpPr>
      <dsp:spPr>
        <a:xfrm>
          <a:off x="3524339"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t>Convert the dictionary into a CSV dataset</a:t>
          </a:r>
        </a:p>
      </dsp:txBody>
      <dsp:txXfrm>
        <a:off x="3554476" y="3461181"/>
        <a:ext cx="1654672" cy="9686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51CB04-D2E5-47EA-AEB5-43390646BE04}">
      <dsp:nvSpPr>
        <dsp:cNvPr id="0" name=""/>
        <dsp:cNvSpPr/>
      </dsp:nvSpPr>
      <dsp:spPr>
        <a:xfrm>
          <a:off x="0" y="1958"/>
          <a:ext cx="588747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DE3131A-B9AE-4AFA-B534-652E45371C1B}">
      <dsp:nvSpPr>
        <dsp:cNvPr id="0" name=""/>
        <dsp:cNvSpPr/>
      </dsp:nvSpPr>
      <dsp:spPr>
        <a:xfrm>
          <a:off x="0" y="1958"/>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0" i="0" kern="1200"/>
            <a:t>Data cleaning - Removing or correcting any inaccurate or inconsistent data in the dataset.</a:t>
          </a:r>
          <a:endParaRPr lang="en-GB" sz="1600" kern="1200"/>
        </a:p>
      </dsp:txBody>
      <dsp:txXfrm>
        <a:off x="0" y="1958"/>
        <a:ext cx="5887479" cy="667684"/>
      </dsp:txXfrm>
    </dsp:sp>
    <dsp:sp modelId="{F2DD069C-5317-4CCA-9031-223CEF542E22}">
      <dsp:nvSpPr>
        <dsp:cNvPr id="0" name=""/>
        <dsp:cNvSpPr/>
      </dsp:nvSpPr>
      <dsp:spPr>
        <a:xfrm>
          <a:off x="0" y="669642"/>
          <a:ext cx="5887479"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FD1FB00-983E-4DCD-B417-0615C4CA8B67}">
      <dsp:nvSpPr>
        <dsp:cNvPr id="0" name=""/>
        <dsp:cNvSpPr/>
      </dsp:nvSpPr>
      <dsp:spPr>
        <a:xfrm>
          <a:off x="0" y="669642"/>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0" i="0" kern="1200"/>
            <a:t>Data transformation - Converting string variables into categorical variables (1 for successful mission, 0 for failure).</a:t>
          </a:r>
        </a:p>
      </dsp:txBody>
      <dsp:txXfrm>
        <a:off x="0" y="669642"/>
        <a:ext cx="5887479" cy="667684"/>
      </dsp:txXfrm>
    </dsp:sp>
    <dsp:sp modelId="{6FC558C1-2853-4D1B-8D7F-E2A420A7423B}">
      <dsp:nvSpPr>
        <dsp:cNvPr id="0" name=""/>
        <dsp:cNvSpPr/>
      </dsp:nvSpPr>
      <dsp:spPr>
        <a:xfrm>
          <a:off x="0" y="1337327"/>
          <a:ext cx="5887479"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8501A18-25B7-44DB-B100-B3BF4644493D}">
      <dsp:nvSpPr>
        <dsp:cNvPr id="0" name=""/>
        <dsp:cNvSpPr/>
      </dsp:nvSpPr>
      <dsp:spPr>
        <a:xfrm>
          <a:off x="0" y="1337327"/>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0" i="0" kern="1200"/>
            <a:t>Exploratory Data Analysis (EDA) - Performing initial analysis on the dataset to find patterns and relationships.</a:t>
          </a:r>
        </a:p>
      </dsp:txBody>
      <dsp:txXfrm>
        <a:off x="0" y="1337327"/>
        <a:ext cx="5887479" cy="667684"/>
      </dsp:txXfrm>
    </dsp:sp>
    <dsp:sp modelId="{14F3444A-B209-4350-B6BB-10645C31E123}">
      <dsp:nvSpPr>
        <dsp:cNvPr id="0" name=""/>
        <dsp:cNvSpPr/>
      </dsp:nvSpPr>
      <dsp:spPr>
        <a:xfrm>
          <a:off x="0" y="2005012"/>
          <a:ext cx="5887479"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1FBE075-CCAE-4D8A-A029-0EAFACE8EC3D}">
      <dsp:nvSpPr>
        <dsp:cNvPr id="0" name=""/>
        <dsp:cNvSpPr/>
      </dsp:nvSpPr>
      <dsp:spPr>
        <a:xfrm>
          <a:off x="0" y="2005012"/>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0" i="0" kern="1200"/>
            <a:t>Summary calculations - Calculating the summary launches per site and occurrences of mission outcome per orbit type.</a:t>
          </a:r>
        </a:p>
      </dsp:txBody>
      <dsp:txXfrm>
        <a:off x="0" y="2005012"/>
        <a:ext cx="5887479" cy="667684"/>
      </dsp:txXfrm>
    </dsp:sp>
    <dsp:sp modelId="{4D2CB19E-85C8-4C6E-8617-8E715DA39DFE}">
      <dsp:nvSpPr>
        <dsp:cNvPr id="0" name=""/>
        <dsp:cNvSpPr/>
      </dsp:nvSpPr>
      <dsp:spPr>
        <a:xfrm>
          <a:off x="0" y="2672697"/>
          <a:ext cx="5887479"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1B5E971-F3E6-4390-A877-BBD546C058E5}">
      <dsp:nvSpPr>
        <dsp:cNvPr id="0" name=""/>
        <dsp:cNvSpPr/>
      </dsp:nvSpPr>
      <dsp:spPr>
        <a:xfrm>
          <a:off x="0" y="2672697"/>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0" i="0" kern="1200"/>
            <a:t>Landing outcome label creation - Creating a landing outcome label from the Outcome column for easier analysis and machine learning.</a:t>
          </a:r>
        </a:p>
      </dsp:txBody>
      <dsp:txXfrm>
        <a:off x="0" y="2672697"/>
        <a:ext cx="5887479" cy="667684"/>
      </dsp:txXfrm>
    </dsp:sp>
    <dsp:sp modelId="{0A8D61CC-04E9-4177-B0B3-BDA3BCE8717C}">
      <dsp:nvSpPr>
        <dsp:cNvPr id="0" name=""/>
        <dsp:cNvSpPr/>
      </dsp:nvSpPr>
      <dsp:spPr>
        <a:xfrm>
          <a:off x="0" y="3340382"/>
          <a:ext cx="5887479"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E7786A7-9E6A-4CED-B77A-934165CD6877}">
      <dsp:nvSpPr>
        <dsp:cNvPr id="0" name=""/>
        <dsp:cNvSpPr/>
      </dsp:nvSpPr>
      <dsp:spPr>
        <a:xfrm>
          <a:off x="0" y="3340382"/>
          <a:ext cx="5887479" cy="6676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0" i="0" kern="1200"/>
            <a:t>Export to CSV - Saving the cleaned and transformed dataset in a CSV format for further analysis and modeling.</a:t>
          </a:r>
        </a:p>
      </dsp:txBody>
      <dsp:txXfrm>
        <a:off x="0" y="3340382"/>
        <a:ext cx="5887479" cy="667684"/>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047024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joneswong96/IBM-data-science-capstone/blob/main/3-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oneswong96/IBM-data-science-capstone/blob/main/5-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oneswong96/IBM-data-science-capstone/blob/main/4-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oneswong96/IBM-data-science-capstone/blob/main/6-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joneswong96/IBM-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oneswong96/IBM-data-science-capstone/blob/main/7-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joneswong96/IBM-data-science-capstone/blob/main/1-spacex-data-collection-api.ipynb" TargetMode="External"/><Relationship Id="rId7" Type="http://schemas.openxmlformats.org/officeDocument/2006/relationships/diagramColors" Target="../diagrams/colors1.xml"/><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hyperlink" Target="https://github.com/joneswong96/IBM-data-science-capstone/blob/main/2-webscraping.ipynb" TargetMode="Externa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Jones Wong</a:t>
            </a:r>
          </a:p>
          <a:p>
            <a:r>
              <a:rPr lang="en-US" dirty="0">
                <a:solidFill>
                  <a:schemeClr val="bg2"/>
                </a:solidFill>
                <a:latin typeface="Abadi" panose="020B0604020104020204" pitchFamily="34" charset="0"/>
                <a:ea typeface="SF Pro" pitchFamily="2" charset="0"/>
                <a:cs typeface="SF Pro" pitchFamily="2" charset="0"/>
              </a:rPr>
              <a:t>18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February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825625"/>
            <a:ext cx="5244312" cy="4351338"/>
          </a:xfrm>
          <a:prstGeom prst="rect">
            <a:avLst/>
          </a:prstGeom>
        </p:spPr>
        <p:txBody>
          <a:bodyPr/>
          <a:lstStyle/>
          <a:p>
            <a:r>
              <a:rPr lang="en-US" sz="2000" dirty="0">
                <a:solidFill>
                  <a:schemeClr val="accent3">
                    <a:lumMod val="25000"/>
                  </a:schemeClr>
                </a:solidFill>
                <a:latin typeface="Abadi" panose="020B0604020104020204" pitchFamily="34" charset="0"/>
              </a:rPr>
              <a:t>Data Wrangling involves cleaning and transforming complex data for analysis and machine learning. Unsuccessful rocket landing cases were transformed into training labels (1 for success, 0 for failure) through initial EDA. The landing outcome label was created from the Outcome column, with the goal of finding patterns in the data and determining the label for training models. String variables were transformed into categorical variables (1 for success, 0 for failure).</a:t>
            </a:r>
          </a:p>
          <a:p>
            <a:r>
              <a:rPr lang="en-AU" sz="1600" dirty="0">
                <a:hlinkClick r:id="rId3"/>
              </a:rPr>
              <a:t>IBM-data-science-capstone/3-Data </a:t>
            </a:r>
            <a:r>
              <a:rPr lang="en-AU" sz="1600" dirty="0" err="1">
                <a:hlinkClick r:id="rId3"/>
              </a:rPr>
              <a:t>wrangling.ipynb</a:t>
            </a:r>
            <a:r>
              <a:rPr lang="en-AU" sz="1600" dirty="0">
                <a:hlinkClick r:id="rId3"/>
              </a:rPr>
              <a:t> at main · joneswong96/IBM-data-science-capstone (github.com)</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14CC41DD-3491-0DDF-D8E2-212C11CDEFDE}"/>
              </a:ext>
            </a:extLst>
          </p:cNvPr>
          <p:cNvGraphicFramePr/>
          <p:nvPr>
            <p:extLst>
              <p:ext uri="{D42A27DB-BD31-4B8C-83A1-F6EECF244321}">
                <p14:modId xmlns:p14="http://schemas.microsoft.com/office/powerpoint/2010/main" val="1614268156"/>
              </p:ext>
            </p:extLst>
          </p:nvPr>
        </p:nvGraphicFramePr>
        <p:xfrm>
          <a:off x="6014323" y="2068516"/>
          <a:ext cx="5887479" cy="40100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a:rPr>
              <a:t>We first analyzed the relationship between attributes using scatter plots and further visualization tools like bar graphs and line plots.</a:t>
            </a:r>
          </a:p>
          <a:p>
            <a:pPr>
              <a:lnSpc>
                <a:spcPct val="100000"/>
              </a:lnSpc>
              <a:spcBef>
                <a:spcPts val="1400"/>
              </a:spcBef>
            </a:pPr>
            <a:r>
              <a:rPr lang="en-US" sz="2000" dirty="0">
                <a:solidFill>
                  <a:schemeClr val="accent3">
                    <a:lumMod val="25000"/>
                  </a:schemeClr>
                </a:solidFill>
                <a:latin typeface="Abadi"/>
              </a:rPr>
              <a:t>Scatter plots showed the dependency of attributes on each other and helped determine the factors affecting the success of landing outcomes.</a:t>
            </a:r>
          </a:p>
          <a:p>
            <a:pPr>
              <a:lnSpc>
                <a:spcPct val="100000"/>
              </a:lnSpc>
              <a:spcBef>
                <a:spcPts val="1400"/>
              </a:spcBef>
            </a:pPr>
            <a:r>
              <a:rPr lang="en-US" sz="2000" dirty="0">
                <a:solidFill>
                  <a:schemeClr val="accent3">
                    <a:lumMod val="25000"/>
                  </a:schemeClr>
                </a:solidFill>
                <a:latin typeface="Abadi"/>
              </a:rPr>
              <a:t>Bar graphs were used to determine which orbits had the highest probability of success.</a:t>
            </a:r>
          </a:p>
          <a:p>
            <a:pPr>
              <a:lnSpc>
                <a:spcPct val="100000"/>
              </a:lnSpc>
              <a:spcBef>
                <a:spcPts val="1400"/>
              </a:spcBef>
            </a:pPr>
            <a:r>
              <a:rPr lang="en-US" sz="2000" dirty="0">
                <a:solidFill>
                  <a:schemeClr val="accent3">
                    <a:lumMod val="25000"/>
                  </a:schemeClr>
                </a:solidFill>
                <a:latin typeface="Abadi"/>
              </a:rPr>
              <a:t>Line graphs showed a trend or pattern of the attribute over time, in this case, the launch success yearly trend.</a:t>
            </a:r>
          </a:p>
          <a:p>
            <a:pPr>
              <a:lnSpc>
                <a:spcPct val="100000"/>
              </a:lnSpc>
              <a:spcBef>
                <a:spcPts val="1400"/>
              </a:spcBef>
            </a:pPr>
            <a:r>
              <a:rPr lang="en-US" sz="2000" dirty="0">
                <a:solidFill>
                  <a:schemeClr val="accent3">
                    <a:lumMod val="25000"/>
                  </a:schemeClr>
                </a:solidFill>
                <a:latin typeface="Abadi"/>
              </a:rPr>
              <a:t>Feature Engineering was performed by creating dummy variables into categorical columns for future success prediction. </a:t>
            </a:r>
          </a:p>
          <a:p>
            <a:pPr marL="0" indent="0">
              <a:lnSpc>
                <a:spcPct val="100000"/>
              </a:lnSpc>
              <a:spcBef>
                <a:spcPts val="1400"/>
              </a:spcBef>
              <a:buNone/>
            </a:pPr>
            <a:r>
              <a:rPr lang="en-US" sz="1400" dirty="0">
                <a:hlinkClick r:id="rId3"/>
              </a:rPr>
              <a:t>IBM-data-science-capstone/5-eda-dataviz.ipynb at main · joneswong96/IBM-data-science-capstone (github.com)</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SQL queries were performed:</a:t>
            </a:r>
          </a:p>
          <a:p>
            <a:pPr lvl="1">
              <a:lnSpc>
                <a:spcPct val="100000"/>
              </a:lnSpc>
              <a:spcBef>
                <a:spcPts val="1400"/>
              </a:spcBef>
            </a:pPr>
            <a:r>
              <a:rPr lang="en-US" sz="1400" dirty="0">
                <a:solidFill>
                  <a:schemeClr val="accent3">
                    <a:lumMod val="25000"/>
                  </a:schemeClr>
                </a:solidFill>
                <a:latin typeface="Abadi"/>
              </a:rPr>
              <a:t>Names of unique launch sites</a:t>
            </a:r>
          </a:p>
          <a:p>
            <a:pPr lvl="1">
              <a:lnSpc>
                <a:spcPct val="100000"/>
              </a:lnSpc>
              <a:spcBef>
                <a:spcPts val="1400"/>
              </a:spcBef>
            </a:pPr>
            <a:r>
              <a:rPr lang="en-US" sz="1400" dirty="0">
                <a:solidFill>
                  <a:schemeClr val="accent3">
                    <a:lumMod val="25000"/>
                  </a:schemeClr>
                </a:solidFill>
                <a:latin typeface="Abadi"/>
              </a:rPr>
              <a:t>Top 5 launch sites starting with "CCA"</a:t>
            </a:r>
          </a:p>
          <a:p>
            <a:pPr lvl="1">
              <a:lnSpc>
                <a:spcPct val="100000"/>
              </a:lnSpc>
              <a:spcBef>
                <a:spcPts val="1400"/>
              </a:spcBef>
            </a:pPr>
            <a:r>
              <a:rPr lang="en-US" sz="1400" dirty="0">
                <a:solidFill>
                  <a:schemeClr val="accent3">
                    <a:lumMod val="25000"/>
                  </a:schemeClr>
                </a:solidFill>
                <a:latin typeface="Abadi"/>
              </a:rPr>
              <a:t>Total payload mass carried by NASA (CRS)</a:t>
            </a:r>
          </a:p>
          <a:p>
            <a:pPr lvl="1">
              <a:lnSpc>
                <a:spcPct val="100000"/>
              </a:lnSpc>
              <a:spcBef>
                <a:spcPts val="1400"/>
              </a:spcBef>
            </a:pPr>
            <a:r>
              <a:rPr lang="en-US" sz="1400" dirty="0">
                <a:solidFill>
                  <a:schemeClr val="accent3">
                    <a:lumMod val="25000"/>
                  </a:schemeClr>
                </a:solidFill>
                <a:latin typeface="Abadi"/>
              </a:rPr>
              <a:t>Average payload mass carried by F9 v1.1 booster</a:t>
            </a:r>
          </a:p>
          <a:p>
            <a:pPr lvl="1">
              <a:lnSpc>
                <a:spcPct val="100000"/>
              </a:lnSpc>
              <a:spcBef>
                <a:spcPts val="1400"/>
              </a:spcBef>
            </a:pPr>
            <a:r>
              <a:rPr lang="en-US" sz="1400" dirty="0">
                <a:solidFill>
                  <a:schemeClr val="accent3">
                    <a:lumMod val="25000"/>
                  </a:schemeClr>
                </a:solidFill>
                <a:latin typeface="Abadi"/>
              </a:rPr>
              <a:t>Date of first successful landing outcome in ground pad</a:t>
            </a:r>
          </a:p>
          <a:p>
            <a:pPr lvl="1">
              <a:lnSpc>
                <a:spcPct val="100000"/>
              </a:lnSpc>
              <a:spcBef>
                <a:spcPts val="1400"/>
              </a:spcBef>
            </a:pPr>
            <a:r>
              <a:rPr lang="en-US" sz="1400" dirty="0">
                <a:solidFill>
                  <a:schemeClr val="accent3">
                    <a:lumMod val="25000"/>
                  </a:schemeClr>
                </a:solidFill>
                <a:latin typeface="Abadi"/>
              </a:rPr>
              <a:t>Boosters with successful drone ship landing and payload mass between 4000-6000 kg</a:t>
            </a:r>
          </a:p>
          <a:p>
            <a:pPr lvl="1">
              <a:lnSpc>
                <a:spcPct val="100000"/>
              </a:lnSpc>
              <a:spcBef>
                <a:spcPts val="1400"/>
              </a:spcBef>
            </a:pPr>
            <a:r>
              <a:rPr lang="en-US" sz="1400" dirty="0">
                <a:solidFill>
                  <a:schemeClr val="accent3">
                    <a:lumMod val="25000"/>
                  </a:schemeClr>
                </a:solidFill>
                <a:latin typeface="Abadi"/>
              </a:rPr>
              <a:t>Total number of successful and failed missions</a:t>
            </a:r>
          </a:p>
          <a:p>
            <a:pPr lvl="1">
              <a:lnSpc>
                <a:spcPct val="100000"/>
              </a:lnSpc>
              <a:spcBef>
                <a:spcPts val="1400"/>
              </a:spcBef>
            </a:pPr>
            <a:r>
              <a:rPr lang="en-US" sz="1400" dirty="0">
                <a:solidFill>
                  <a:schemeClr val="accent3">
                    <a:lumMod val="25000"/>
                  </a:schemeClr>
                </a:solidFill>
                <a:latin typeface="Abadi"/>
              </a:rPr>
              <a:t>Boosters with maximum payload mass</a:t>
            </a:r>
          </a:p>
          <a:p>
            <a:pPr lvl="1">
              <a:lnSpc>
                <a:spcPct val="100000"/>
              </a:lnSpc>
              <a:spcBef>
                <a:spcPts val="1400"/>
              </a:spcBef>
            </a:pPr>
            <a:r>
              <a:rPr lang="en-US" sz="1400" dirty="0">
                <a:solidFill>
                  <a:schemeClr val="accent3">
                    <a:lumMod val="25000"/>
                  </a:schemeClr>
                </a:solidFill>
                <a:latin typeface="Abadi"/>
              </a:rPr>
              <a:t>Failed landing outcomes in drone ship for 2015 with booster version and launch site names</a:t>
            </a:r>
          </a:p>
          <a:p>
            <a:pPr lvl="1">
              <a:lnSpc>
                <a:spcPct val="100000"/>
              </a:lnSpc>
              <a:spcBef>
                <a:spcPts val="1400"/>
              </a:spcBef>
            </a:pPr>
            <a:r>
              <a:rPr lang="en-US" sz="1400" dirty="0">
                <a:solidFill>
                  <a:schemeClr val="accent3">
                    <a:lumMod val="25000"/>
                  </a:schemeClr>
                </a:solidFill>
                <a:latin typeface="Abadi"/>
              </a:rPr>
              <a:t>Rank of landing outcomes (failure/success) between 2010-06-04 and 2017-03-20</a:t>
            </a:r>
          </a:p>
          <a:p>
            <a:pPr marL="0" indent="0">
              <a:lnSpc>
                <a:spcPct val="100000"/>
              </a:lnSpc>
              <a:spcBef>
                <a:spcPts val="1400"/>
              </a:spcBef>
              <a:buNone/>
            </a:pPr>
            <a:r>
              <a:rPr lang="en-AU" sz="1200" dirty="0">
                <a:hlinkClick r:id="rId3"/>
              </a:rPr>
              <a:t>IBM-data-science-capstone/4-eda-sql.ipynb at main · joneswong96/IBM-data-science-capstone (github.com)</a:t>
            </a:r>
            <a:endParaRPr lang="en-US" sz="14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Latitude and longitude coordinates for each launch site marked with circle markers and labeled with the launch site name</a:t>
            </a:r>
          </a:p>
          <a:p>
            <a:pPr>
              <a:lnSpc>
                <a:spcPct val="100000"/>
              </a:lnSpc>
              <a:spcBef>
                <a:spcPts val="1400"/>
              </a:spcBef>
            </a:pPr>
            <a:r>
              <a:rPr lang="en-US" sz="2000" dirty="0">
                <a:solidFill>
                  <a:schemeClr val="accent3">
                    <a:lumMod val="25000"/>
                  </a:schemeClr>
                </a:solidFill>
                <a:latin typeface="Abadi" panose="020B0604020104020204" pitchFamily="34" charset="0"/>
              </a:rPr>
              <a:t>Launch outcomes (failure/success) marked with Red/Green markers using </a:t>
            </a:r>
            <a:r>
              <a:rPr lang="en-US" sz="2000" dirty="0" err="1">
                <a:solidFill>
                  <a:schemeClr val="accent3">
                    <a:lumMod val="25000"/>
                  </a:schemeClr>
                </a:solidFill>
                <a:latin typeface="Abadi" panose="020B0604020104020204" pitchFamily="34" charset="0"/>
              </a:rPr>
              <a:t>MarkerCluster</a:t>
            </a:r>
            <a:r>
              <a:rPr lang="en-US" sz="2000" dirty="0">
                <a:solidFill>
                  <a:schemeClr val="accent3">
                    <a:lumMod val="25000"/>
                  </a:schemeClr>
                </a:solidFill>
                <a:latin typeface="Abadi" panose="020B0604020104020204" pitchFamily="34" charset="0"/>
              </a:rPr>
              <a:t>()</a:t>
            </a:r>
          </a:p>
          <a:p>
            <a:pPr>
              <a:lnSpc>
                <a:spcPct val="100000"/>
              </a:lnSpc>
              <a:spcBef>
                <a:spcPts val="1400"/>
              </a:spcBef>
            </a:pPr>
            <a:r>
              <a:rPr lang="en-US" sz="2000" dirty="0">
                <a:solidFill>
                  <a:schemeClr val="accent3">
                    <a:lumMod val="25000"/>
                  </a:schemeClr>
                </a:solidFill>
                <a:latin typeface="Abadi" panose="020B0604020104020204" pitchFamily="34" charset="0"/>
              </a:rPr>
              <a:t>Haversine's formula used to calculate the distance to landmarks (railways, highways, cities, coastlines)</a:t>
            </a:r>
          </a:p>
          <a:p>
            <a:pPr>
              <a:lnSpc>
                <a:spcPct val="100000"/>
              </a:lnSpc>
              <a:spcBef>
                <a:spcPts val="1400"/>
              </a:spcBef>
            </a:pPr>
            <a:r>
              <a:rPr lang="en-US" sz="2000" dirty="0">
                <a:solidFill>
                  <a:schemeClr val="accent3">
                    <a:lumMod val="25000"/>
                  </a:schemeClr>
                </a:solidFill>
                <a:latin typeface="Abadi" panose="020B0604020104020204" pitchFamily="34" charset="0"/>
              </a:rPr>
              <a:t>Markers, circles, lines, and marker clusters are used to visualize launch sites and distances to landmarks.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AU" sz="1600" dirty="0">
                <a:hlinkClick r:id="rId3"/>
              </a:rPr>
              <a:t>IBM-data-science-capstone/6-launch_site_location.ipynb at main · joneswong96/IBM-data-science-capstone (github.com)</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We built an interactive dashboard using </a:t>
            </a:r>
            <a:r>
              <a:rPr lang="en-US" sz="2000" dirty="0" err="1">
                <a:solidFill>
                  <a:schemeClr val="accent3">
                    <a:lumMod val="25000"/>
                  </a:schemeClr>
                </a:solidFill>
                <a:latin typeface="Abadi" panose="020B0604020104020204" pitchFamily="34" charset="0"/>
              </a:rPr>
              <a:t>Plotly</a:t>
            </a:r>
            <a:r>
              <a:rPr lang="en-US" sz="2000" dirty="0">
                <a:solidFill>
                  <a:schemeClr val="accent3">
                    <a:lumMod val="25000"/>
                  </a:schemeClr>
                </a:solidFill>
                <a:latin typeface="Abadi" panose="020B0604020104020204" pitchFamily="34" charset="0"/>
              </a:rPr>
              <a:t> dash that allows the user to interact with the data as needed. The dashboard includes:</a:t>
            </a:r>
          </a:p>
          <a:p>
            <a:pPr>
              <a:lnSpc>
                <a:spcPct val="100000"/>
              </a:lnSpc>
              <a:spcBef>
                <a:spcPts val="1400"/>
              </a:spcBef>
            </a:pPr>
            <a:r>
              <a:rPr lang="en-US" sz="2000" dirty="0">
                <a:solidFill>
                  <a:schemeClr val="accent3">
                    <a:lumMod val="25000"/>
                  </a:schemeClr>
                </a:solidFill>
                <a:latin typeface="Abadi" panose="020B0604020104020204" pitchFamily="34" charset="0"/>
              </a:rPr>
              <a:t>Dropdown component to select a launch site or all sites</a:t>
            </a:r>
          </a:p>
          <a:p>
            <a:pPr>
              <a:lnSpc>
                <a:spcPct val="100000"/>
              </a:lnSpc>
              <a:spcBef>
                <a:spcPts val="1400"/>
              </a:spcBef>
            </a:pPr>
            <a:r>
              <a:rPr lang="en-US" sz="2000" dirty="0">
                <a:solidFill>
                  <a:schemeClr val="accent3">
                    <a:lumMod val="25000"/>
                  </a:schemeClr>
                </a:solidFill>
                <a:latin typeface="Abadi" panose="020B0604020104020204" pitchFamily="34" charset="0"/>
              </a:rPr>
              <a:t>Pie chart displaying the success and failure rate of the selected launch site</a:t>
            </a:r>
          </a:p>
          <a:p>
            <a:pPr>
              <a:lnSpc>
                <a:spcPct val="100000"/>
              </a:lnSpc>
              <a:spcBef>
                <a:spcPts val="1400"/>
              </a:spcBef>
            </a:pPr>
            <a:r>
              <a:rPr lang="en-US" sz="2000" dirty="0" err="1">
                <a:solidFill>
                  <a:schemeClr val="accent3">
                    <a:lumMod val="25000"/>
                  </a:schemeClr>
                </a:solidFill>
                <a:latin typeface="Abadi" panose="020B0604020104020204" pitchFamily="34" charset="0"/>
              </a:rPr>
              <a:t>Rangeslider</a:t>
            </a:r>
            <a:r>
              <a:rPr lang="en-US" sz="2000" dirty="0">
                <a:solidFill>
                  <a:schemeClr val="accent3">
                    <a:lumMod val="25000"/>
                  </a:schemeClr>
                </a:solidFill>
                <a:latin typeface="Abadi" panose="020B0604020104020204" pitchFamily="34" charset="0"/>
              </a:rPr>
              <a:t> to select a specific payload mass range</a:t>
            </a:r>
          </a:p>
          <a:p>
            <a:pPr>
              <a:lnSpc>
                <a:spcPct val="100000"/>
              </a:lnSpc>
              <a:spcBef>
                <a:spcPts val="1400"/>
              </a:spcBef>
            </a:pPr>
            <a:r>
              <a:rPr lang="en-US" sz="2000" dirty="0">
                <a:solidFill>
                  <a:schemeClr val="accent3">
                    <a:lumMod val="25000"/>
                  </a:schemeClr>
                </a:solidFill>
                <a:latin typeface="Abadi" panose="020B0604020104020204" pitchFamily="34" charset="0"/>
              </a:rPr>
              <a:t>Scatter chart showing the relationship between success and payload mass for different booster versions. </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AU" sz="1400" dirty="0">
                <a:hlinkClick r:id="rId3"/>
              </a:rPr>
              <a:t>IBM-data-science-capstone/spacex_dash_app.py at main · joneswong96/IBM-data-science-capstone (github.com)</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numCol="2">
            <a:normAutofit fontScale="55000" lnSpcReduction="20000"/>
          </a:bodyPr>
          <a:lstStyle/>
          <a:p>
            <a:pPr marL="0" indent="0">
              <a:lnSpc>
                <a:spcPct val="120000"/>
              </a:lnSpc>
              <a:spcBef>
                <a:spcPts val="1400"/>
              </a:spcBef>
              <a:buNone/>
            </a:pPr>
            <a:r>
              <a:rPr lang="en-US" sz="3600" dirty="0">
                <a:solidFill>
                  <a:schemeClr val="accent3">
                    <a:lumMod val="25000"/>
                  </a:schemeClr>
                </a:solidFill>
                <a:latin typeface="Abadi" panose="020B0604020104020204" pitchFamily="34" charset="0"/>
              </a:rPr>
              <a:t>Data Preparation:</a:t>
            </a:r>
          </a:p>
          <a:p>
            <a:pPr>
              <a:lnSpc>
                <a:spcPct val="120000"/>
              </a:lnSpc>
              <a:spcBef>
                <a:spcPts val="1400"/>
              </a:spcBef>
            </a:pPr>
            <a:r>
              <a:rPr lang="en-US" sz="3600" dirty="0">
                <a:solidFill>
                  <a:schemeClr val="accent3">
                    <a:lumMod val="25000"/>
                  </a:schemeClr>
                </a:solidFill>
                <a:latin typeface="Abadi" panose="020B0604020104020204" pitchFamily="34" charset="0"/>
              </a:rPr>
              <a:t>Load dataset</a:t>
            </a:r>
          </a:p>
          <a:p>
            <a:pPr>
              <a:lnSpc>
                <a:spcPct val="120000"/>
              </a:lnSpc>
              <a:spcBef>
                <a:spcPts val="1400"/>
              </a:spcBef>
            </a:pPr>
            <a:r>
              <a:rPr lang="en-US" sz="3600" dirty="0">
                <a:solidFill>
                  <a:schemeClr val="accent3">
                    <a:lumMod val="25000"/>
                  </a:schemeClr>
                </a:solidFill>
                <a:latin typeface="Abadi" panose="020B0604020104020204" pitchFamily="34" charset="0"/>
              </a:rPr>
              <a:t>Normalize data</a:t>
            </a:r>
          </a:p>
          <a:p>
            <a:pPr>
              <a:lnSpc>
                <a:spcPct val="120000"/>
              </a:lnSpc>
              <a:spcBef>
                <a:spcPts val="1400"/>
              </a:spcBef>
            </a:pPr>
            <a:r>
              <a:rPr lang="en-US" sz="3600" dirty="0">
                <a:solidFill>
                  <a:schemeClr val="accent3">
                    <a:lumMod val="25000"/>
                  </a:schemeClr>
                </a:solidFill>
                <a:latin typeface="Abadi" panose="020B0604020104020204" pitchFamily="34" charset="0"/>
              </a:rPr>
              <a:t>Split data into training and test sets</a:t>
            </a:r>
          </a:p>
          <a:p>
            <a:pPr marL="0" indent="0">
              <a:lnSpc>
                <a:spcPct val="120000"/>
              </a:lnSpc>
              <a:spcBef>
                <a:spcPts val="1400"/>
              </a:spcBef>
              <a:buNone/>
            </a:pPr>
            <a:r>
              <a:rPr lang="en-US" sz="3600" dirty="0">
                <a:solidFill>
                  <a:schemeClr val="accent3">
                    <a:lumMod val="25000"/>
                  </a:schemeClr>
                </a:solidFill>
                <a:latin typeface="Abadi" panose="020B0604020104020204" pitchFamily="34" charset="0"/>
              </a:rPr>
              <a:t>Model Preparation:</a:t>
            </a:r>
          </a:p>
          <a:p>
            <a:pPr>
              <a:lnSpc>
                <a:spcPct val="120000"/>
              </a:lnSpc>
              <a:spcBef>
                <a:spcPts val="1400"/>
              </a:spcBef>
            </a:pPr>
            <a:r>
              <a:rPr lang="en-US" sz="3600" dirty="0">
                <a:solidFill>
                  <a:schemeClr val="accent3">
                    <a:lumMod val="25000"/>
                  </a:schemeClr>
                </a:solidFill>
                <a:latin typeface="Abadi" panose="020B0604020104020204" pitchFamily="34" charset="0"/>
              </a:rPr>
              <a:t>Select machine learning algorithms</a:t>
            </a:r>
          </a:p>
          <a:p>
            <a:pPr>
              <a:lnSpc>
                <a:spcPct val="120000"/>
              </a:lnSpc>
              <a:spcBef>
                <a:spcPts val="1400"/>
              </a:spcBef>
            </a:pPr>
            <a:r>
              <a:rPr lang="en-US" sz="3600" dirty="0">
                <a:solidFill>
                  <a:schemeClr val="accent3">
                    <a:lumMod val="25000"/>
                  </a:schemeClr>
                </a:solidFill>
                <a:latin typeface="Abadi" panose="020B0604020104020204" pitchFamily="34" charset="0"/>
              </a:rPr>
              <a:t>Set parameters using </a:t>
            </a:r>
            <a:r>
              <a:rPr lang="en-US" sz="3600" dirty="0" err="1">
                <a:solidFill>
                  <a:schemeClr val="accent3">
                    <a:lumMod val="25000"/>
                  </a:schemeClr>
                </a:solidFill>
                <a:latin typeface="Abadi" panose="020B0604020104020204" pitchFamily="34" charset="0"/>
              </a:rPr>
              <a:t>GridSearchCV</a:t>
            </a:r>
            <a:endParaRPr lang="en-US" sz="3600" dirty="0">
              <a:solidFill>
                <a:schemeClr val="accent3">
                  <a:lumMod val="25000"/>
                </a:schemeClr>
              </a:solidFill>
              <a:latin typeface="Abadi" panose="020B0604020104020204" pitchFamily="34" charset="0"/>
            </a:endParaRPr>
          </a:p>
          <a:p>
            <a:pPr>
              <a:lnSpc>
                <a:spcPct val="120000"/>
              </a:lnSpc>
              <a:spcBef>
                <a:spcPts val="1400"/>
              </a:spcBef>
            </a:pPr>
            <a:r>
              <a:rPr lang="en-US" sz="3600" dirty="0">
                <a:solidFill>
                  <a:schemeClr val="accent3">
                    <a:lumMod val="25000"/>
                  </a:schemeClr>
                </a:solidFill>
                <a:latin typeface="Abadi" panose="020B0604020104020204" pitchFamily="34" charset="0"/>
              </a:rPr>
              <a:t>Train models using the training dataset</a:t>
            </a:r>
          </a:p>
          <a:p>
            <a:pPr marL="0" indent="0">
              <a:lnSpc>
                <a:spcPct val="120000"/>
              </a:lnSpc>
              <a:spcBef>
                <a:spcPts val="1400"/>
              </a:spcBef>
              <a:buNone/>
            </a:pPr>
            <a:endParaRPr lang="en-US" sz="3600" dirty="0">
              <a:solidFill>
                <a:schemeClr val="accent3">
                  <a:lumMod val="25000"/>
                </a:schemeClr>
              </a:solidFill>
              <a:latin typeface="Abadi" panose="020B0604020104020204" pitchFamily="34" charset="0"/>
            </a:endParaRPr>
          </a:p>
          <a:p>
            <a:pPr marL="0" indent="0">
              <a:lnSpc>
                <a:spcPct val="120000"/>
              </a:lnSpc>
              <a:spcBef>
                <a:spcPts val="1400"/>
              </a:spcBef>
              <a:buNone/>
            </a:pPr>
            <a:r>
              <a:rPr lang="en-US" sz="3600" dirty="0">
                <a:solidFill>
                  <a:schemeClr val="accent3">
                    <a:lumMod val="25000"/>
                  </a:schemeClr>
                </a:solidFill>
                <a:latin typeface="Abadi" panose="020B0604020104020204" pitchFamily="34" charset="0"/>
              </a:rPr>
              <a:t>Model Evaluation:</a:t>
            </a:r>
          </a:p>
          <a:p>
            <a:pPr>
              <a:lnSpc>
                <a:spcPct val="120000"/>
              </a:lnSpc>
              <a:spcBef>
                <a:spcPts val="1400"/>
              </a:spcBef>
            </a:pPr>
            <a:r>
              <a:rPr lang="en-US" sz="3600" dirty="0">
                <a:solidFill>
                  <a:schemeClr val="accent3">
                    <a:lumMod val="25000"/>
                  </a:schemeClr>
                </a:solidFill>
                <a:latin typeface="Abadi" panose="020B0604020104020204" pitchFamily="34" charset="0"/>
              </a:rPr>
              <a:t>Find the best hyperparameters</a:t>
            </a:r>
          </a:p>
          <a:p>
            <a:pPr>
              <a:lnSpc>
                <a:spcPct val="120000"/>
              </a:lnSpc>
              <a:spcBef>
                <a:spcPts val="1400"/>
              </a:spcBef>
            </a:pPr>
            <a:r>
              <a:rPr lang="en-US" sz="3600" dirty="0">
                <a:solidFill>
                  <a:schemeClr val="accent3">
                    <a:lumMod val="25000"/>
                  </a:schemeClr>
                </a:solidFill>
                <a:latin typeface="Abadi" panose="020B0604020104020204" pitchFamily="34" charset="0"/>
              </a:rPr>
              <a:t>Compute accuracy using the test dataset</a:t>
            </a:r>
          </a:p>
          <a:p>
            <a:pPr>
              <a:lnSpc>
                <a:spcPct val="120000"/>
              </a:lnSpc>
              <a:spcBef>
                <a:spcPts val="1400"/>
              </a:spcBef>
            </a:pPr>
            <a:r>
              <a:rPr lang="en-US" sz="3600" dirty="0">
                <a:solidFill>
                  <a:schemeClr val="accent3">
                    <a:lumMod val="25000"/>
                  </a:schemeClr>
                </a:solidFill>
                <a:latin typeface="Abadi" panose="020B0604020104020204" pitchFamily="34" charset="0"/>
              </a:rPr>
              <a:t>Plot Confusion Matrix</a:t>
            </a:r>
          </a:p>
          <a:p>
            <a:pPr marL="0" indent="0">
              <a:lnSpc>
                <a:spcPct val="120000"/>
              </a:lnSpc>
              <a:spcBef>
                <a:spcPts val="1400"/>
              </a:spcBef>
              <a:buNone/>
            </a:pPr>
            <a:r>
              <a:rPr lang="en-US" sz="3600" dirty="0">
                <a:solidFill>
                  <a:schemeClr val="accent3">
                    <a:lumMod val="25000"/>
                  </a:schemeClr>
                </a:solidFill>
                <a:latin typeface="Abadi" panose="020B0604020104020204" pitchFamily="34" charset="0"/>
              </a:rPr>
              <a:t>Model Comparison:</a:t>
            </a:r>
          </a:p>
          <a:p>
            <a:pPr>
              <a:lnSpc>
                <a:spcPct val="120000"/>
              </a:lnSpc>
              <a:spcBef>
                <a:spcPts val="1400"/>
              </a:spcBef>
            </a:pPr>
            <a:r>
              <a:rPr lang="en-US" sz="3600" dirty="0">
                <a:solidFill>
                  <a:schemeClr val="accent3">
                    <a:lumMod val="25000"/>
                  </a:schemeClr>
                </a:solidFill>
                <a:latin typeface="Abadi" panose="020B0604020104020204" pitchFamily="34" charset="0"/>
              </a:rPr>
              <a:t>Compare the accuracy of models</a:t>
            </a:r>
          </a:p>
          <a:p>
            <a:pPr>
              <a:lnSpc>
                <a:spcPct val="120000"/>
              </a:lnSpc>
              <a:spcBef>
                <a:spcPts val="1400"/>
              </a:spcBef>
            </a:pPr>
            <a:r>
              <a:rPr lang="en-US" sz="3600" dirty="0">
                <a:solidFill>
                  <a:schemeClr val="accent3">
                    <a:lumMod val="25000"/>
                  </a:schemeClr>
                </a:solidFill>
                <a:latin typeface="Abadi" panose="020B0604020104020204" pitchFamily="34" charset="0"/>
              </a:rPr>
              <a:t>Choose the model with the best accuracy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AU" sz="1600" dirty="0">
                <a:hlinkClick r:id="rId3"/>
              </a:rPr>
              <a:t>IBM-data-science-capstone/7-Machine_Learning_Prediction.ipynb at main · joneswong96/IBM-data-science-capstone (github.com)</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347521"/>
            <a:ext cx="10515600" cy="50796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panose="020B0604020104020204" pitchFamily="34" charset="0"/>
              </a:rPr>
              <a:t>Space X has 4 launch sites and primarily launched to Space X and NASA</a:t>
            </a:r>
          </a:p>
          <a:p>
            <a:pPr>
              <a:lnSpc>
                <a:spcPct val="100000"/>
              </a:lnSpc>
              <a:spcBef>
                <a:spcPts val="1400"/>
              </a:spcBef>
            </a:pPr>
            <a:r>
              <a:rPr lang="en-US" sz="1800" dirty="0">
                <a:solidFill>
                  <a:schemeClr val="accent3">
                    <a:lumMod val="25000"/>
                  </a:schemeClr>
                </a:solidFill>
                <a:latin typeface="Abadi" panose="020B0604020104020204" pitchFamily="34" charset="0"/>
              </a:rPr>
              <a:t>The average payload of F9 v1.1 booster is 2,928 kg</a:t>
            </a:r>
          </a:p>
          <a:p>
            <a:pPr>
              <a:lnSpc>
                <a:spcPct val="100000"/>
              </a:lnSpc>
              <a:spcBef>
                <a:spcPts val="1400"/>
              </a:spcBef>
            </a:pPr>
            <a:r>
              <a:rPr lang="en-US" sz="1800" dirty="0">
                <a:solidFill>
                  <a:schemeClr val="accent3">
                    <a:lumMod val="25000"/>
                  </a:schemeClr>
                </a:solidFill>
                <a:latin typeface="Abadi" panose="020B0604020104020204" pitchFamily="34" charset="0"/>
              </a:rPr>
              <a:t>The first successful landing outcome was in 2015, 5 years after the first launch</a:t>
            </a:r>
          </a:p>
          <a:p>
            <a:pPr>
              <a:lnSpc>
                <a:spcPct val="100000"/>
              </a:lnSpc>
              <a:spcBef>
                <a:spcPts val="1400"/>
              </a:spcBef>
            </a:pPr>
            <a:r>
              <a:rPr lang="en-US" sz="1800" dirty="0">
                <a:solidFill>
                  <a:schemeClr val="accent3">
                    <a:lumMod val="25000"/>
                  </a:schemeClr>
                </a:solidFill>
                <a:latin typeface="Abadi" panose="020B0604020104020204" pitchFamily="34" charset="0"/>
              </a:rPr>
              <a:t>Most successful landing outcomes were seen with Falcon 9 booster versions with payload above average</a:t>
            </a:r>
          </a:p>
          <a:p>
            <a:pPr>
              <a:lnSpc>
                <a:spcPct val="100000"/>
              </a:lnSpc>
              <a:spcBef>
                <a:spcPts val="1400"/>
              </a:spcBef>
            </a:pPr>
            <a:r>
              <a:rPr lang="en-US" sz="1800" dirty="0">
                <a:solidFill>
                  <a:schemeClr val="accent3">
                    <a:lumMod val="25000"/>
                  </a:schemeClr>
                </a:solidFill>
                <a:latin typeface="Abadi" panose="020B0604020104020204" pitchFamily="34" charset="0"/>
              </a:rPr>
              <a:t>Majority of mission outcomes were successful</a:t>
            </a:r>
          </a:p>
          <a:p>
            <a:pPr>
              <a:lnSpc>
                <a:spcPct val="100000"/>
              </a:lnSpc>
              <a:spcBef>
                <a:spcPts val="1400"/>
              </a:spcBef>
            </a:pPr>
            <a:r>
              <a:rPr lang="en-US" sz="1800" dirty="0">
                <a:solidFill>
                  <a:schemeClr val="accent3">
                    <a:lumMod val="25000"/>
                  </a:schemeClr>
                </a:solidFill>
                <a:latin typeface="Abadi" panose="020B0604020104020204" pitchFamily="34" charset="0"/>
              </a:rPr>
              <a:t>F9 v1.1 B1012 and F9 v1.1 B1015 failed landing in 2015</a:t>
            </a:r>
          </a:p>
          <a:p>
            <a:pPr>
              <a:lnSpc>
                <a:spcPct val="100000"/>
              </a:lnSpc>
              <a:spcBef>
                <a:spcPts val="1400"/>
              </a:spcBef>
            </a:pPr>
            <a:r>
              <a:rPr lang="en-US" sz="1800" dirty="0">
                <a:solidFill>
                  <a:schemeClr val="accent3">
                    <a:lumMod val="25000"/>
                  </a:schemeClr>
                </a:solidFill>
                <a:latin typeface="Abadi" panose="020B0604020104020204" pitchFamily="34" charset="0"/>
              </a:rPr>
              <a:t>Landing outcomes improved over the years</a:t>
            </a:r>
          </a:p>
          <a:p>
            <a:pPr>
              <a:lnSpc>
                <a:spcPct val="100000"/>
              </a:lnSpc>
              <a:spcBef>
                <a:spcPts val="1400"/>
              </a:spcBef>
            </a:pPr>
            <a:r>
              <a:rPr lang="en-US" sz="1800" dirty="0">
                <a:solidFill>
                  <a:schemeClr val="accent3">
                    <a:lumMod val="25000"/>
                  </a:schemeClr>
                </a:solidFill>
                <a:latin typeface="Abadi" panose="020B0604020104020204" pitchFamily="34" charset="0"/>
              </a:rPr>
              <a:t>Launch sites near coastlines and with easy transportation access</a:t>
            </a:r>
          </a:p>
          <a:p>
            <a:pPr>
              <a:lnSpc>
                <a:spcPct val="100000"/>
              </a:lnSpc>
              <a:spcBef>
                <a:spcPts val="1400"/>
              </a:spcBef>
            </a:pPr>
            <a:r>
              <a:rPr lang="en-US" sz="1800" dirty="0">
                <a:solidFill>
                  <a:schemeClr val="accent3">
                    <a:lumMod val="25000"/>
                  </a:schemeClr>
                </a:solidFill>
                <a:latin typeface="Abadi" panose="020B0604020104020204" pitchFamily="34" charset="0"/>
              </a:rPr>
              <a:t>Machine learning models had an accuracy score of 83.33% for landing prediction</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89529" y="4115954"/>
            <a:ext cx="9676562" cy="1534722"/>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indicates that as the number of flights at a launch site increases, the success rate also tends to increase, except for CCAFS SLC40.</a:t>
            </a:r>
          </a:p>
          <a:p>
            <a:pPr>
              <a:lnSpc>
                <a:spcPct val="100000"/>
              </a:lnSpc>
              <a:spcBef>
                <a:spcPts val="1400"/>
              </a:spcBef>
            </a:pPr>
            <a:r>
              <a:rPr lang="en-US" sz="2200" dirty="0">
                <a:solidFill>
                  <a:schemeClr val="accent3">
                    <a:lumMod val="25000"/>
                  </a:schemeClr>
                </a:solidFill>
                <a:latin typeface="Abadi" panose="020B0604020104020204" pitchFamily="34" charset="0"/>
              </a:rPr>
              <a:t>The chart also reveals that there were no launches with a heavy payload (greater than 10,000 kg) at the VAFB-SLC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46536B10-9DF4-1A02-F629-371791404327}"/>
              </a:ext>
            </a:extLst>
          </p:cNvPr>
          <p:cNvPicPr>
            <a:picLocks noChangeAspect="1"/>
          </p:cNvPicPr>
          <p:nvPr/>
        </p:nvPicPr>
        <p:blipFill>
          <a:blip r:embed="rId3"/>
          <a:stretch>
            <a:fillRect/>
          </a:stretch>
        </p:blipFill>
        <p:spPr>
          <a:xfrm>
            <a:off x="1189529" y="1458771"/>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293933"/>
            <a:ext cx="10382671" cy="1587412"/>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launch site should be considered when determining the appropriate payload for a successful landing. However, if the payload is too heavy, it could result in a failed landing.</a:t>
            </a:r>
          </a:p>
          <a:p>
            <a:pPr>
              <a:lnSpc>
                <a:spcPct val="100000"/>
              </a:lnSpc>
              <a:spcBef>
                <a:spcPts val="1400"/>
              </a:spcBef>
            </a:pPr>
            <a:r>
              <a:rPr lang="en-US" sz="2200" dirty="0">
                <a:solidFill>
                  <a:schemeClr val="accent3">
                    <a:lumMod val="25000"/>
                  </a:schemeClr>
                </a:solidFill>
                <a:latin typeface="Abadi" panose="020B0604020104020204" pitchFamily="34" charset="0"/>
              </a:rPr>
              <a:t>The scatter plot indicates that a higher payload mass leads to a higher probability of success. However, the relationship between the launch site and payload mass for success rate is not clear.</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2599659F-3BD3-B645-4BA2-3F145D5379DA}"/>
              </a:ext>
            </a:extLst>
          </p:cNvPr>
          <p:cNvPicPr>
            <a:picLocks noChangeAspect="1"/>
          </p:cNvPicPr>
          <p:nvPr/>
        </p:nvPicPr>
        <p:blipFill>
          <a:blip r:embed="rId3"/>
          <a:stretch>
            <a:fillRect/>
          </a:stretch>
        </p:blipFill>
        <p:spPr>
          <a:xfrm>
            <a:off x="770011" y="1379258"/>
            <a:ext cx="10382671" cy="262311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838200" y="58521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bg1"/>
                </a:solidFill>
                <a:latin typeface="+mj-lt"/>
                <a:ea typeface="+mj-ea"/>
                <a:cs typeface="+mj-cs"/>
              </a:rPr>
              <a:t>Success Rate vs. Orbit Type</a:t>
            </a:r>
          </a:p>
        </p:txBody>
      </p:sp>
      <p:pic>
        <p:nvPicPr>
          <p:cNvPr id="2" name="Picture 1" descr="Chart, bar chart&#10;&#10;Description automatically generated">
            <a:extLst>
              <a:ext uri="{FF2B5EF4-FFF2-40B4-BE49-F238E27FC236}">
                <a16:creationId xmlns:a16="http://schemas.microsoft.com/office/drawing/2014/main" id="{392A444C-FE49-E53A-0358-4A6D7983F4D3}"/>
              </a:ext>
            </a:extLst>
          </p:cNvPr>
          <p:cNvPicPr>
            <a:picLocks noChangeAspect="1"/>
          </p:cNvPicPr>
          <p:nvPr/>
        </p:nvPicPr>
        <p:blipFill rotWithShape="1">
          <a:blip r:embed="rId2">
            <a:extLst>
              <a:ext uri="{28A0092B-C50C-407E-A947-70E740481C1C}">
                <a14:useLocalDpi xmlns:a14="http://schemas.microsoft.com/office/drawing/2010/main" val="0"/>
              </a:ext>
            </a:extLst>
          </a:blip>
          <a:srcRect r="9273"/>
          <a:stretch/>
        </p:blipFill>
        <p:spPr>
          <a:xfrm>
            <a:off x="841248" y="2516777"/>
            <a:ext cx="6236208" cy="3660185"/>
          </a:xfrm>
          <a:prstGeom prst="rect">
            <a:avLst/>
          </a:pr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546848" y="2516777"/>
            <a:ext cx="3803904" cy="3660185"/>
          </a:xfrm>
          <a:prstGeom prst="rect">
            <a:avLst/>
          </a:prstGeom>
        </p:spPr>
        <p:txBody>
          <a:bodyPr vert="horz" lIns="91440" tIns="45720" rIns="91440" bIns="45720" rtlCol="0" anchor="ctr">
            <a:normAutofit lnSpcReduction="10000"/>
          </a:bodyPr>
          <a:lstStyle/>
          <a:p>
            <a:pPr>
              <a:spcBef>
                <a:spcPts val="1400"/>
              </a:spcBef>
            </a:pPr>
            <a:r>
              <a:rPr lang="en-US" sz="2200" dirty="0"/>
              <a:t>The success rate of landing outcomes was influenced by the orbit types. SSO, HEO, GEO, and ES-L1 orbits had the highest success rate while the SO orbit produced 0% rate of success. However, further analysis showed that some of these orbits had only one occurrence, indicating the need for more data to draw conclusions.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20</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sp>
        <p:nvSpPr>
          <p:cNvPr id="14" name="Rectangle 13">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6" name="Rectangle 15">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lnSpcReduction="10000"/>
          </a:bodyPr>
          <a:lstStyle/>
          <a:p>
            <a:pPr>
              <a:spcBef>
                <a:spcPts val="1400"/>
              </a:spcBef>
            </a:pPr>
            <a:r>
              <a:rPr lang="en-US" sz="1800" dirty="0"/>
              <a:t>The plot displays Flight Number vs. Orbit type. It was observed that success in LEO orbit is related to the number of flights. In contrast, there seems to be no correlation between the number of flights and success rate in the GTO orbit. However, some orbits such as SSO or HEO had high success rates due to the knowledge gained from previous launches for other orbits.</a:t>
            </a:r>
          </a:p>
        </p:txBody>
      </p:sp>
      <p:pic>
        <p:nvPicPr>
          <p:cNvPr id="2" name="Picture 1" descr="Chart, scatter chart&#10;&#10;Description automatically generated">
            <a:extLst>
              <a:ext uri="{FF2B5EF4-FFF2-40B4-BE49-F238E27FC236}">
                <a16:creationId xmlns:a16="http://schemas.microsoft.com/office/drawing/2014/main" id="{317B1053-C44A-C542-A424-5393D7E3D94D}"/>
              </a:ext>
            </a:extLst>
          </p:cNvPr>
          <p:cNvPicPr>
            <a:picLocks noChangeAspect="1"/>
          </p:cNvPicPr>
          <p:nvPr/>
        </p:nvPicPr>
        <p:blipFill>
          <a:blip r:embed="rId2"/>
          <a:stretch>
            <a:fillRect/>
          </a:stretch>
        </p:blipFill>
        <p:spPr>
          <a:xfrm>
            <a:off x="557784" y="3359506"/>
            <a:ext cx="11164824" cy="223296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E7D9E4-306D-49E3-9AC4-15D566FC72AD}"/>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1600"/>
              <a:t>The analysis revealed patterns in the data, including correlations between certain launch sites, payload weights, and orbit types with successful landing outcomes. For example, heavier payloads improved success rates for certain orbits such as LEO, while decreasing payload weight for a GTO orbit increased success. The machine learning models were able to predict landing success with 83.33% accuracy, which could be improved with more data.</a:t>
            </a:r>
          </a:p>
        </p:txBody>
      </p:sp>
      <p:sp>
        <p:nvSpPr>
          <p:cNvPr id="15" name="Rectangle 14">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Chart, scatter chart&#10;&#10;Description automatically generated">
            <a:extLst>
              <a:ext uri="{FF2B5EF4-FFF2-40B4-BE49-F238E27FC236}">
                <a16:creationId xmlns:a16="http://schemas.microsoft.com/office/drawing/2014/main" id="{2E69E1FB-F0E8-D6A4-A368-520878F9FD86}"/>
              </a:ext>
            </a:extLst>
          </p:cNvPr>
          <p:cNvPicPr>
            <a:picLocks noChangeAspect="1"/>
          </p:cNvPicPr>
          <p:nvPr/>
        </p:nvPicPr>
        <p:blipFill rotWithShape="1">
          <a:blip r:embed="rId2">
            <a:extLst>
              <a:ext uri="{28A0092B-C50C-407E-A947-70E740481C1C}">
                <a14:useLocalDpi xmlns:a14="http://schemas.microsoft.com/office/drawing/2010/main" val="0"/>
              </a:ext>
            </a:extLst>
          </a:blip>
          <a:srcRect b="13914"/>
          <a:stretch/>
        </p:blipFill>
        <p:spPr>
          <a:xfrm>
            <a:off x="5405862" y="2015336"/>
            <a:ext cx="6019331" cy="2824081"/>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22</a:t>
            </a:fld>
            <a:endParaRPr lang="en-US" sz="1200">
              <a:solidFill>
                <a:srgbClr val="303030"/>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35FD2D-1BD2-45D7-B015-1A96C241520B}"/>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100" kern="1200">
                <a:solidFill>
                  <a:schemeClr val="tx1"/>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The figures show a clear increasing trend in success rate from 2013 to 2020, indicating a steady improvement. If this trend continues in the future, we may see a success rate of 100% in the coming years</a:t>
            </a:r>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 line chart&#10;&#10;Description automatically generated">
            <a:extLst>
              <a:ext uri="{FF2B5EF4-FFF2-40B4-BE49-F238E27FC236}">
                <a16:creationId xmlns:a16="http://schemas.microsoft.com/office/drawing/2014/main" id="{4DB0018A-34E0-29F4-9598-6A7453AA9411}"/>
              </a:ext>
            </a:extLst>
          </p:cNvPr>
          <p:cNvPicPr>
            <a:picLocks noChangeAspect="1"/>
          </p:cNvPicPr>
          <p:nvPr/>
        </p:nvPicPr>
        <p:blipFill>
          <a:blip r:embed="rId2"/>
          <a:stretch>
            <a:fillRect/>
          </a:stretch>
        </p:blipFill>
        <p:spPr>
          <a:xfrm>
            <a:off x="5405862" y="1833110"/>
            <a:ext cx="6019331" cy="3188534"/>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23</a:t>
            </a:fld>
            <a:endParaRPr lang="en-US" sz="1200">
              <a:solidFill>
                <a:srgbClr val="303030"/>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SELECT DISTINCT query was used to retrieve unique launch site names from the </a:t>
            </a:r>
            <a:r>
              <a:rPr lang="en-US" sz="2200" dirty="0" err="1">
                <a:solidFill>
                  <a:schemeClr val="accent3">
                    <a:lumMod val="25000"/>
                  </a:schemeClr>
                </a:solidFill>
                <a:latin typeface="Abadi" panose="020B0604020104020204" pitchFamily="34" charset="0"/>
              </a:rPr>
              <a:t>spacextbl</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sites where different rocket landings were attempted include CCAFS LC-40,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CCAFS SLC-40,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KSC LC-39A, and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VAFB SLC-4E.</a:t>
            </a:r>
          </a:p>
          <a:p>
            <a:pPr>
              <a:lnSpc>
                <a:spcPct val="100000"/>
              </a:lnSpc>
              <a:spcBef>
                <a:spcPts val="1400"/>
              </a:spcBef>
            </a:pPr>
            <a:r>
              <a:rPr lang="en-US" sz="2200" dirty="0">
                <a:solidFill>
                  <a:schemeClr val="accent3">
                    <a:lumMod val="25000"/>
                  </a:schemeClr>
                </a:solidFill>
                <a:latin typeface="Abadi" panose="020B0604020104020204" pitchFamily="34" charset="0"/>
              </a:rPr>
              <a:t>The DISTINCT keyword helped to eliminate duplicate entries in the results.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2000"/>
              <a:t>By using the WHERE clause followed by the LIKE clause with the substring "CCA", the query filters the launch sites that contain this substring. This limits the results to only five records.</a:t>
            </a:r>
          </a:p>
        </p:txBody>
      </p:sp>
      <p:pic>
        <p:nvPicPr>
          <p:cNvPr id="7" name="Picture 6" descr="Graphical user interface&#10;&#10;Description automatically generated with medium confidence">
            <a:extLst>
              <a:ext uri="{FF2B5EF4-FFF2-40B4-BE49-F238E27FC236}">
                <a16:creationId xmlns:a16="http://schemas.microsoft.com/office/drawing/2014/main" id="{E7F65993-1203-C87C-E19E-608DC6E35219}"/>
              </a:ext>
            </a:extLst>
          </p:cNvPr>
          <p:cNvPicPr>
            <a:picLocks noChangeAspect="1"/>
          </p:cNvPicPr>
          <p:nvPr/>
        </p:nvPicPr>
        <p:blipFill>
          <a:blip r:embed="rId2"/>
          <a:stretch>
            <a:fillRect/>
          </a:stretch>
        </p:blipFill>
        <p:spPr>
          <a:xfrm>
            <a:off x="835154" y="2843229"/>
            <a:ext cx="10515595" cy="302323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64302" y="3364378"/>
            <a:ext cx="9451297" cy="1545002"/>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payload mass carried by boosters from NASA was calculated to be 45596.</a:t>
            </a:r>
          </a:p>
          <a:p>
            <a:pPr>
              <a:lnSpc>
                <a:spcPct val="100000"/>
              </a:lnSpc>
              <a:spcBef>
                <a:spcPts val="1400"/>
              </a:spcBef>
            </a:pPr>
            <a:r>
              <a:rPr lang="en-US" sz="2200" dirty="0">
                <a:solidFill>
                  <a:schemeClr val="accent3">
                    <a:lumMod val="25000"/>
                  </a:schemeClr>
                </a:solidFill>
                <a:latin typeface="Abadi" panose="020B0604020104020204" pitchFamily="34" charset="0"/>
              </a:rPr>
              <a:t>The query calculates the sum of payload masses where the customer is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B6F0C1E-4EB7-0B99-A8E5-AFBF016617B1}"/>
              </a:ext>
            </a:extLst>
          </p:cNvPr>
          <p:cNvPicPr>
            <a:picLocks noChangeAspect="1"/>
          </p:cNvPicPr>
          <p:nvPr/>
        </p:nvPicPr>
        <p:blipFill>
          <a:blip r:embed="rId3"/>
          <a:stretch>
            <a:fillRect/>
          </a:stretch>
        </p:blipFill>
        <p:spPr>
          <a:xfrm>
            <a:off x="1723984" y="1538833"/>
            <a:ext cx="8131932" cy="137441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835155" y="552906"/>
            <a:ext cx="5165936" cy="16749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90909" y="552906"/>
            <a:ext cx="5162891" cy="2706819"/>
          </a:xfrm>
          <a:prstGeom prst="rect">
            <a:avLst/>
          </a:prstGeom>
        </p:spPr>
        <p:txBody>
          <a:bodyPr vert="horz" lIns="91440" tIns="45720" rIns="91440" bIns="45720" rtlCol="0" anchor="ctr">
            <a:normAutofit/>
          </a:bodyPr>
          <a:lstStyle/>
          <a:p>
            <a:pPr>
              <a:spcBef>
                <a:spcPts val="1400"/>
              </a:spcBef>
            </a:pPr>
            <a:r>
              <a:rPr lang="en-US" sz="2000" dirty="0"/>
              <a:t>The average payload mass carried by the booster version F9 v1.1 was calculated to be 2928.4 kg.</a:t>
            </a:r>
          </a:p>
          <a:p>
            <a:pPr>
              <a:spcBef>
                <a:spcPts val="1400"/>
              </a:spcBef>
            </a:pPr>
            <a:r>
              <a:rPr lang="en-US" sz="2000" dirty="0"/>
              <a:t>To obtain this value, a query was used to filter the data based on the booster version containing the substring F9 v1.1 and then calculate the average payload mass.</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graphicFrame>
        <p:nvGraphicFramePr>
          <p:cNvPr id="9" name="Table 8">
            <a:extLst>
              <a:ext uri="{FF2B5EF4-FFF2-40B4-BE49-F238E27FC236}">
                <a16:creationId xmlns:a16="http://schemas.microsoft.com/office/drawing/2014/main" id="{24802C8E-FA3F-098B-C9C6-F2749365F1EA}"/>
              </a:ext>
            </a:extLst>
          </p:cNvPr>
          <p:cNvGraphicFramePr>
            <a:graphicFrameLocks noGrp="1"/>
          </p:cNvGraphicFramePr>
          <p:nvPr>
            <p:extLst>
              <p:ext uri="{D42A27DB-BD31-4B8C-83A1-F6EECF244321}">
                <p14:modId xmlns:p14="http://schemas.microsoft.com/office/powerpoint/2010/main" val="3684852999"/>
              </p:ext>
            </p:extLst>
          </p:nvPr>
        </p:nvGraphicFramePr>
        <p:xfrm>
          <a:off x="1892150" y="3396250"/>
          <a:ext cx="8401600" cy="1917192"/>
        </p:xfrm>
        <a:graphic>
          <a:graphicData uri="http://schemas.openxmlformats.org/drawingml/2006/table">
            <a:tbl>
              <a:tblPr firstRow="1" bandRow="1">
                <a:tableStyleId>{5C22544A-7EE6-4342-B048-85BDC9FD1C3A}</a:tableStyleId>
              </a:tblPr>
              <a:tblGrid>
                <a:gridCol w="4843672">
                  <a:extLst>
                    <a:ext uri="{9D8B030D-6E8A-4147-A177-3AD203B41FA5}">
                      <a16:colId xmlns:a16="http://schemas.microsoft.com/office/drawing/2014/main" val="20000"/>
                    </a:ext>
                  </a:extLst>
                </a:gridCol>
                <a:gridCol w="3557928">
                  <a:extLst>
                    <a:ext uri="{9D8B030D-6E8A-4147-A177-3AD203B41FA5}">
                      <a16:colId xmlns:a16="http://schemas.microsoft.com/office/drawing/2014/main" val="20001"/>
                    </a:ext>
                  </a:extLst>
                </a:gridCol>
              </a:tblGrid>
              <a:tr h="1210056">
                <a:tc>
                  <a:txBody>
                    <a:bodyPr/>
                    <a:lstStyle/>
                    <a:p>
                      <a:pPr algn="ctr" fontAlgn="ctr"/>
                      <a:r>
                        <a:rPr lang="en-GB" sz="3300" b="1" err="1">
                          <a:effectLst/>
                        </a:rPr>
                        <a:t>Average_Payload_Mass</a:t>
                      </a:r>
                      <a:r>
                        <a:rPr lang="en-GB" sz="3300" b="1">
                          <a:effectLst/>
                        </a:rPr>
                        <a:t> (kg)</a:t>
                      </a:r>
                    </a:p>
                  </a:txBody>
                  <a:tcPr marL="167640" marR="167640" marT="83820" marB="83820" anchor="ctr"/>
                </a:tc>
                <a:tc>
                  <a:txBody>
                    <a:bodyPr/>
                    <a:lstStyle/>
                    <a:p>
                      <a:pPr algn="ctr" fontAlgn="ctr"/>
                      <a:r>
                        <a:rPr lang="en-GB" sz="3300" b="1" err="1">
                          <a:effectLst/>
                        </a:rPr>
                        <a:t>Booster_Version</a:t>
                      </a:r>
                      <a:endParaRPr lang="en-GB" sz="3300" b="1">
                        <a:effectLst/>
                      </a:endParaRPr>
                    </a:p>
                  </a:txBody>
                  <a:tcPr marL="167640" marR="167640" marT="83820" marB="83820" anchor="ctr"/>
                </a:tc>
                <a:extLst>
                  <a:ext uri="{0D108BD9-81ED-4DB2-BD59-A6C34878D82A}">
                    <a16:rowId xmlns:a16="http://schemas.microsoft.com/office/drawing/2014/main" val="10000"/>
                  </a:ext>
                </a:extLst>
              </a:tr>
              <a:tr h="707136">
                <a:tc>
                  <a:txBody>
                    <a:bodyPr/>
                    <a:lstStyle/>
                    <a:p>
                      <a:pPr algn="ctr" fontAlgn="ctr"/>
                      <a:r>
                        <a:rPr lang="en-GB" sz="3300">
                          <a:effectLst/>
                        </a:rPr>
                        <a:t>2928.4</a:t>
                      </a:r>
                    </a:p>
                  </a:txBody>
                  <a:tcPr marL="167640" marR="167640" marT="83820" marB="83820" anchor="ctr"/>
                </a:tc>
                <a:tc>
                  <a:txBody>
                    <a:bodyPr/>
                    <a:lstStyle/>
                    <a:p>
                      <a:pPr algn="ctr" fontAlgn="ctr"/>
                      <a:r>
                        <a:rPr lang="en-GB" sz="3300">
                          <a:effectLst/>
                        </a:rPr>
                        <a:t>F9 v1.1</a:t>
                      </a:r>
                    </a:p>
                  </a:txBody>
                  <a:tcPr marL="167640" marR="167640" marT="83820" marB="83820"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662795" y="-3745097"/>
            <a:ext cx="1354979" cy="10750169"/>
          </a:xfrm>
          <a:prstGeom prst="downArrow">
            <a:avLst>
              <a:gd name="adj1" fmla="val 100000"/>
              <a:gd name="adj2" fmla="val 22582"/>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1286932" y="1204109"/>
            <a:ext cx="10023398" cy="8578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rgbClr val="FFFFFF"/>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86931" y="2962451"/>
            <a:ext cx="2779954" cy="2820012"/>
          </a:xfrm>
          <a:prstGeom prst="rect">
            <a:avLst/>
          </a:prstGeom>
        </p:spPr>
        <p:txBody>
          <a:bodyPr vert="horz" lIns="91440" tIns="45720" rIns="91440" bIns="45720" rtlCol="0">
            <a:normAutofit/>
          </a:bodyPr>
          <a:lstStyle/>
          <a:p>
            <a:pPr>
              <a:spcBef>
                <a:spcPts val="1400"/>
              </a:spcBef>
            </a:pPr>
            <a:r>
              <a:rPr lang="en-US" sz="1600" dirty="0"/>
              <a:t>The first successful landing on a ground pad took place on December 22, 2015, which was a major achievement for SpaceX and the world. This was observed by filtering data for successful ground pad landings and obtaining the minimum date value.</a:t>
            </a:r>
          </a:p>
        </p:txBody>
      </p:sp>
      <p:pic>
        <p:nvPicPr>
          <p:cNvPr id="2" name="Picture 1" descr="Graphical user interface, text, application, email&#10;&#10;Description automatically generated">
            <a:extLst>
              <a:ext uri="{FF2B5EF4-FFF2-40B4-BE49-F238E27FC236}">
                <a16:creationId xmlns:a16="http://schemas.microsoft.com/office/drawing/2014/main" id="{9DABCAD9-DF21-2A64-59F4-4C84C5BEE71D}"/>
              </a:ext>
            </a:extLst>
          </p:cNvPr>
          <p:cNvPicPr>
            <a:picLocks noChangeAspect="1"/>
          </p:cNvPicPr>
          <p:nvPr/>
        </p:nvPicPr>
        <p:blipFill>
          <a:blip r:embed="rId2"/>
          <a:stretch>
            <a:fillRect/>
          </a:stretch>
        </p:blipFill>
        <p:spPr>
          <a:xfrm>
            <a:off x="4662103" y="3037842"/>
            <a:ext cx="6691698" cy="266923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10325100" y="6356350"/>
            <a:ext cx="1028700" cy="365125"/>
          </a:xfrm>
        </p:spPr>
        <p:txBody>
          <a:bodyPr vert="horz" lIns="91440" tIns="45720" rIns="91440" bIns="45720" rtlCol="0" anchor="ctr">
            <a:normAutofit/>
          </a:bodyPr>
          <a:lstStyle/>
          <a:p>
            <a:pPr>
              <a:spcAft>
                <a:spcPts val="600"/>
              </a:spcAft>
            </a:pPr>
            <a:fld id="{5075537C-CA84-1446-933C-8E9D027F9201}" type="slidenum">
              <a:rPr lang="en-US" sz="1200">
                <a:solidFill>
                  <a:prstClr val="black">
                    <a:tint val="75000"/>
                  </a:prstClr>
                </a:solidFill>
                <a:latin typeface="+mn-lt"/>
              </a:rPr>
              <a:pPr>
                <a:spcAft>
                  <a:spcPts val="600"/>
                </a:spcAft>
              </a:pPr>
              <a:t>28</a:t>
            </a:fld>
            <a:endParaRPr lang="en-US" sz="1200">
              <a:solidFill>
                <a:prstClr val="black">
                  <a:tint val="75000"/>
                </a:prst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5016" y="1483467"/>
            <a:ext cx="9745589" cy="91757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FROM SpaceX WHERE </a:t>
            </a:r>
            <a:r>
              <a:rPr lang="en-US" sz="2200" dirty="0" err="1">
                <a:solidFill>
                  <a:schemeClr val="accent3">
                    <a:lumMod val="25000"/>
                  </a:schemeClr>
                </a:solidFill>
                <a:latin typeface="Abadi" panose="020B0604020104020204" pitchFamily="34" charset="0"/>
              </a:rPr>
              <a:t>LandingOutcome</a:t>
            </a:r>
            <a:r>
              <a:rPr lang="en-US" sz="2200" dirty="0">
                <a:solidFill>
                  <a:schemeClr val="accent3">
                    <a:lumMod val="25000"/>
                  </a:schemeClr>
                </a:solidFill>
                <a:latin typeface="Abadi" panose="020B0604020104020204" pitchFamily="34" charset="0"/>
              </a:rPr>
              <a:t> = 'Success (drone ship)' AND </a:t>
            </a:r>
            <a:r>
              <a:rPr lang="en-US" sz="2200" dirty="0" err="1">
                <a:solidFill>
                  <a:schemeClr val="accent3">
                    <a:lumMod val="25000"/>
                  </a:schemeClr>
                </a:solidFill>
                <a:latin typeface="Abadi" panose="020B0604020104020204" pitchFamily="34" charset="0"/>
              </a:rPr>
              <a:t>PayloadMassKG</a:t>
            </a:r>
            <a:r>
              <a:rPr lang="en-US" sz="2200" dirty="0">
                <a:solidFill>
                  <a:schemeClr val="accent3">
                    <a:lumMod val="25000"/>
                  </a:schemeClr>
                </a:solidFill>
                <a:latin typeface="Abadi" panose="020B0604020104020204" pitchFamily="34" charset="0"/>
              </a:rPr>
              <a:t> &gt; 4000 AND </a:t>
            </a:r>
            <a:r>
              <a:rPr lang="en-US" sz="2200" dirty="0" err="1">
                <a:solidFill>
                  <a:schemeClr val="accent3">
                    <a:lumMod val="25000"/>
                  </a:schemeClr>
                </a:solidFill>
                <a:latin typeface="Abadi" panose="020B0604020104020204" pitchFamily="34" charset="0"/>
              </a:rPr>
              <a:t>PayloadMassKG</a:t>
            </a:r>
            <a:r>
              <a:rPr lang="en-US" sz="2200" dirty="0">
                <a:solidFill>
                  <a:schemeClr val="accent3">
                    <a:lumMod val="25000"/>
                  </a:schemeClr>
                </a:solidFill>
                <a:latin typeface="Abadi" panose="020B0604020104020204" pitchFamily="34" charset="0"/>
              </a:rPr>
              <a:t> &lt;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C2D158A6-6377-5813-FAB2-EEFBFEAD4227}"/>
              </a:ext>
            </a:extLst>
          </p:cNvPr>
          <p:cNvGraphicFramePr>
            <a:graphicFrameLocks noGrp="1"/>
          </p:cNvGraphicFramePr>
          <p:nvPr>
            <p:extLst>
              <p:ext uri="{D42A27DB-BD31-4B8C-83A1-F6EECF244321}">
                <p14:modId xmlns:p14="http://schemas.microsoft.com/office/powerpoint/2010/main" val="748312627"/>
              </p:ext>
            </p:extLst>
          </p:nvPr>
        </p:nvGraphicFramePr>
        <p:xfrm>
          <a:off x="1466850" y="2538585"/>
          <a:ext cx="9258300" cy="2188635"/>
        </p:xfrm>
        <a:graphic>
          <a:graphicData uri="http://schemas.openxmlformats.org/drawingml/2006/table">
            <a:tbl>
              <a:tblPr firstRow="1" bandRow="1">
                <a:tableStyleId>{5C22544A-7EE6-4342-B048-85BDC9FD1C3A}</a:tableStyleId>
              </a:tblPr>
              <a:tblGrid>
                <a:gridCol w="3086100">
                  <a:extLst>
                    <a:ext uri="{9D8B030D-6E8A-4147-A177-3AD203B41FA5}">
                      <a16:colId xmlns:a16="http://schemas.microsoft.com/office/drawing/2014/main" val="20000"/>
                    </a:ext>
                  </a:extLst>
                </a:gridCol>
                <a:gridCol w="3086100">
                  <a:extLst>
                    <a:ext uri="{9D8B030D-6E8A-4147-A177-3AD203B41FA5}">
                      <a16:colId xmlns:a16="http://schemas.microsoft.com/office/drawing/2014/main" val="20001"/>
                    </a:ext>
                  </a:extLst>
                </a:gridCol>
                <a:gridCol w="3086100">
                  <a:extLst>
                    <a:ext uri="{9D8B030D-6E8A-4147-A177-3AD203B41FA5}">
                      <a16:colId xmlns:a16="http://schemas.microsoft.com/office/drawing/2014/main" val="20002"/>
                    </a:ext>
                  </a:extLst>
                </a:gridCol>
              </a:tblGrid>
              <a:tr h="437727">
                <a:tc>
                  <a:txBody>
                    <a:bodyPr/>
                    <a:lstStyle/>
                    <a:p>
                      <a:pPr algn="r" fontAlgn="ctr"/>
                      <a:r>
                        <a:rPr lang="en-GB">
                          <a:effectLst/>
                        </a:rPr>
                        <a:t>Booster_Version</a:t>
                      </a:r>
                      <a:endParaRPr lang="en-GB" b="1">
                        <a:effectLst/>
                      </a:endParaRPr>
                    </a:p>
                  </a:txBody>
                  <a:tcPr anchor="ctr"/>
                </a:tc>
                <a:tc>
                  <a:txBody>
                    <a:bodyPr/>
                    <a:lstStyle/>
                    <a:p>
                      <a:pPr algn="r" fontAlgn="ctr"/>
                      <a:r>
                        <a:rPr lang="en-GB">
                          <a:effectLst/>
                        </a:rPr>
                        <a:t>PAYLOAD_MASS__KG_</a:t>
                      </a:r>
                      <a:endParaRPr lang="en-GB" b="1">
                        <a:effectLst/>
                      </a:endParaRPr>
                    </a:p>
                  </a:txBody>
                  <a:tcPr anchor="ctr"/>
                </a:tc>
                <a:tc>
                  <a:txBody>
                    <a:bodyPr/>
                    <a:lstStyle/>
                    <a:p>
                      <a:pPr algn="r" fontAlgn="ctr"/>
                      <a:r>
                        <a:rPr lang="en-GB">
                          <a:effectLst/>
                        </a:rPr>
                        <a:t>Landing_Outcome</a:t>
                      </a:r>
                      <a:endParaRPr lang="en-GB" b="1">
                        <a:effectLst/>
                      </a:endParaRPr>
                    </a:p>
                  </a:txBody>
                  <a:tcPr anchor="ctr"/>
                </a:tc>
                <a:extLst>
                  <a:ext uri="{0D108BD9-81ED-4DB2-BD59-A6C34878D82A}">
                    <a16:rowId xmlns:a16="http://schemas.microsoft.com/office/drawing/2014/main" val="10000"/>
                  </a:ext>
                </a:extLst>
              </a:tr>
              <a:tr h="437727">
                <a:tc>
                  <a:txBody>
                    <a:bodyPr/>
                    <a:lstStyle/>
                    <a:p>
                      <a:pPr algn="r" fontAlgn="ctr"/>
                      <a:r>
                        <a:rPr lang="en-GB">
                          <a:effectLst/>
                        </a:rPr>
                        <a:t>F9 FT B1022</a:t>
                      </a:r>
                    </a:p>
                  </a:txBody>
                  <a:tcPr anchor="ctr"/>
                </a:tc>
                <a:tc>
                  <a:txBody>
                    <a:bodyPr/>
                    <a:lstStyle/>
                    <a:p>
                      <a:pPr algn="r" fontAlgn="ctr"/>
                      <a:r>
                        <a:rPr lang="en-GB">
                          <a:effectLst/>
                        </a:rPr>
                        <a:t>4696</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1"/>
                  </a:ext>
                </a:extLst>
              </a:tr>
              <a:tr h="437727">
                <a:tc>
                  <a:txBody>
                    <a:bodyPr/>
                    <a:lstStyle/>
                    <a:p>
                      <a:pPr algn="r" fontAlgn="ctr"/>
                      <a:r>
                        <a:rPr lang="en-GB">
                          <a:effectLst/>
                        </a:rPr>
                        <a:t>F9 FT B1026</a:t>
                      </a:r>
                    </a:p>
                  </a:txBody>
                  <a:tcPr anchor="ctr"/>
                </a:tc>
                <a:tc>
                  <a:txBody>
                    <a:bodyPr/>
                    <a:lstStyle/>
                    <a:p>
                      <a:pPr algn="r" fontAlgn="ctr"/>
                      <a:r>
                        <a:rPr lang="en-GB" dirty="0">
                          <a:effectLst/>
                        </a:rPr>
                        <a:t>4600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2"/>
                  </a:ext>
                </a:extLst>
              </a:tr>
              <a:tr h="437727">
                <a:tc>
                  <a:txBody>
                    <a:bodyPr/>
                    <a:lstStyle/>
                    <a:p>
                      <a:pPr algn="r" fontAlgn="ctr"/>
                      <a:r>
                        <a:rPr lang="en-GB">
                          <a:effectLst/>
                        </a:rPr>
                        <a:t>F9 FT B1021.2</a:t>
                      </a:r>
                    </a:p>
                  </a:txBody>
                  <a:tcPr anchor="ctr"/>
                </a:tc>
                <a:tc>
                  <a:txBody>
                    <a:bodyPr/>
                    <a:lstStyle/>
                    <a:p>
                      <a:pPr algn="r" fontAlgn="ctr"/>
                      <a:r>
                        <a:rPr lang="en-GB" dirty="0">
                          <a:effectLst/>
                        </a:rPr>
                        <a:t>5300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3"/>
                  </a:ext>
                </a:extLst>
              </a:tr>
              <a:tr h="437727">
                <a:tc>
                  <a:txBody>
                    <a:bodyPr/>
                    <a:lstStyle/>
                    <a:p>
                      <a:pPr algn="r" fontAlgn="ctr"/>
                      <a:r>
                        <a:rPr lang="en-GB">
                          <a:effectLst/>
                        </a:rPr>
                        <a:t>F9 FT B1031.2</a:t>
                      </a:r>
                    </a:p>
                  </a:txBody>
                  <a:tcPr anchor="ctr"/>
                </a:tc>
                <a:tc>
                  <a:txBody>
                    <a:bodyPr/>
                    <a:lstStyle/>
                    <a:p>
                      <a:pPr algn="r" fontAlgn="ctr"/>
                      <a:r>
                        <a:rPr lang="en-GB" dirty="0">
                          <a:effectLst/>
                        </a:rPr>
                        <a:t>5200</a:t>
                      </a:r>
                    </a:p>
                  </a:txBody>
                  <a:tcPr anchor="ctr"/>
                </a:tc>
                <a:tc>
                  <a:txBody>
                    <a:bodyPr/>
                    <a:lstStyle/>
                    <a:p>
                      <a:pPr algn="r" fontAlgn="ctr"/>
                      <a:r>
                        <a:rPr lang="en-GB" dirty="0">
                          <a:effectLst/>
                        </a:rPr>
                        <a:t>Success (drone ship)</a:t>
                      </a:r>
                    </a:p>
                  </a:txBody>
                  <a:tcPr anchor="ctr"/>
                </a:tc>
                <a:extLst>
                  <a:ext uri="{0D108BD9-81ED-4DB2-BD59-A6C34878D82A}">
                    <a16:rowId xmlns:a16="http://schemas.microsoft.com/office/drawing/2014/main" val="10004"/>
                  </a:ext>
                </a:extLst>
              </a:tr>
            </a:tbl>
          </a:graphicData>
        </a:graphic>
      </p:graphicFrame>
      <p:sp>
        <p:nvSpPr>
          <p:cNvPr id="3" name="Content Placeholder 4">
            <a:extLst>
              <a:ext uri="{FF2B5EF4-FFF2-40B4-BE49-F238E27FC236}">
                <a16:creationId xmlns:a16="http://schemas.microsoft.com/office/drawing/2014/main" id="{8E4F6ECA-4086-6051-5A0C-4C36B8D65039}"/>
              </a:ext>
            </a:extLst>
          </p:cNvPr>
          <p:cNvSpPr txBox="1">
            <a:spLocks/>
          </p:cNvSpPr>
          <p:nvPr/>
        </p:nvSpPr>
        <p:spPr>
          <a:xfrm>
            <a:off x="1223205" y="4915745"/>
            <a:ext cx="9745589" cy="1109828"/>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SELECT statement is used to retrieve the booster version from the SpaceX dataset based on two filtering conditions. The WHERE clause filters for successful drone ship landings, and the AND clause further filters for payload mass between 4000 and 6000 kg. The resulting query returns the booster version that satisfies both conditions.</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9B32320-42D4-49FA-8047-C080B444B3AE}"/>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kern="1200">
                <a:solidFill>
                  <a:schemeClr val="tx1"/>
                </a:solidFill>
                <a:latin typeface="+mj-lt"/>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t>Using a query with the wildcard symbol '%', we filtered the SpaceX data for missions that were successful or had failed. We found that the majority of missions were successful except for one failure. To accomplish this, we used subqueries and the COUNT function, and applied a filter using the WHERE clause and LIKE clause</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Graphical user interface, text, application&#10;&#10;Description automatically generated">
            <a:extLst>
              <a:ext uri="{FF2B5EF4-FFF2-40B4-BE49-F238E27FC236}">
                <a16:creationId xmlns:a16="http://schemas.microsoft.com/office/drawing/2014/main" id="{BACFD907-984E-A98D-F7B3-EF37BFA649E8}"/>
              </a:ext>
            </a:extLst>
          </p:cNvPr>
          <p:cNvPicPr>
            <a:picLocks noChangeAspect="1"/>
          </p:cNvPicPr>
          <p:nvPr/>
        </p:nvPicPr>
        <p:blipFill>
          <a:blip r:embed="rId2"/>
          <a:stretch>
            <a:fillRect/>
          </a:stretch>
        </p:blipFill>
        <p:spPr>
          <a:xfrm>
            <a:off x="5528714" y="807593"/>
            <a:ext cx="5773627" cy="5239568"/>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30</a:t>
            </a:fld>
            <a:endParaRPr lang="en-US" sz="1200">
              <a:solidFill>
                <a:srgbClr val="303030"/>
              </a:solidFill>
              <a:latin typeface="+mn-lt"/>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a:solidFill>
                  <a:schemeClr val="tx1"/>
                </a:solidFill>
                <a:latin typeface="+mj-lt"/>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fontScale="92500" lnSpcReduction="20000"/>
          </a:bodyPr>
          <a:lstStyle/>
          <a:p>
            <a:pPr>
              <a:spcBef>
                <a:spcPts val="1400"/>
              </a:spcBef>
            </a:pPr>
            <a:r>
              <a:rPr lang="en-US" sz="2000" dirty="0"/>
              <a:t>We identified the boosters that carried the maximum payload mass of 15600 kg using a subquery with MAX function. The main query then returns the distinct booster versions that carried this maximum payload.</a:t>
            </a:r>
          </a:p>
          <a:p>
            <a:pPr>
              <a:spcBef>
                <a:spcPts val="1400"/>
              </a:spcBef>
            </a:pPr>
            <a:r>
              <a:rPr lang="en-US" sz="2000" dirty="0"/>
              <a:t>This query returns a list of 12 boosters with their respective booster versions that carried the maximum payload mass. Since the booster version names are similar, it is possible that they were manufactured by the same company.</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Graphical user interface&#10;&#10;Description automatically generated with low confidence">
            <a:extLst>
              <a:ext uri="{FF2B5EF4-FFF2-40B4-BE49-F238E27FC236}">
                <a16:creationId xmlns:a16="http://schemas.microsoft.com/office/drawing/2014/main" id="{2CA6CCE2-B765-10EE-E4FF-27B4CB206757}"/>
              </a:ext>
            </a:extLst>
          </p:cNvPr>
          <p:cNvPicPr>
            <a:picLocks noChangeAspect="1"/>
          </p:cNvPicPr>
          <p:nvPr/>
        </p:nvPicPr>
        <p:blipFill>
          <a:blip r:embed="rId2"/>
          <a:stretch>
            <a:fillRect/>
          </a:stretch>
        </p:blipFill>
        <p:spPr>
          <a:xfrm>
            <a:off x="5405862" y="1004596"/>
            <a:ext cx="6019331" cy="4845561"/>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31</a:t>
            </a:fld>
            <a:endParaRPr lang="en-US" sz="1200">
              <a:solidFill>
                <a:srgbClr val="303030"/>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64DA114-677C-40D8-8FFA-43531834CFBF}"/>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2015 Launch Records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lnSpcReduction="10000"/>
          </a:bodyPr>
          <a:lstStyle/>
          <a:p>
            <a:pPr>
              <a:spcBef>
                <a:spcPts val="1400"/>
              </a:spcBef>
            </a:pPr>
            <a:r>
              <a:rPr lang="en-US" sz="2000" dirty="0"/>
              <a:t>By combining the WHERE clause, LIKE, AND, and BETWEEN conditions, we filtered the data to show failed landing outcomes on drone ship, booster versions, and launch site names for the year 2015.</a:t>
            </a:r>
          </a:p>
          <a:p>
            <a:pPr>
              <a:spcBef>
                <a:spcPts val="1400"/>
              </a:spcBef>
            </a:pPr>
            <a:r>
              <a:rPr lang="en-US" sz="2000" dirty="0"/>
              <a:t>Two boosters failed to land at the beginning of the year, while the first successful landing occurred in December of the same year.</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Graphical user interface, text, application&#10;&#10;Description automatically generated">
            <a:extLst>
              <a:ext uri="{FF2B5EF4-FFF2-40B4-BE49-F238E27FC236}">
                <a16:creationId xmlns:a16="http://schemas.microsoft.com/office/drawing/2014/main" id="{59D1B678-9590-5327-8D60-4D0514B15C4F}"/>
              </a:ext>
            </a:extLst>
          </p:cNvPr>
          <p:cNvPicPr>
            <a:picLocks noChangeAspect="1"/>
          </p:cNvPicPr>
          <p:nvPr/>
        </p:nvPicPr>
        <p:blipFill>
          <a:blip r:embed="rId2"/>
          <a:stretch>
            <a:fillRect/>
          </a:stretch>
        </p:blipFill>
        <p:spPr>
          <a:xfrm>
            <a:off x="5405862" y="2351422"/>
            <a:ext cx="6019331" cy="2151910"/>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32</a:t>
            </a:fld>
            <a:endParaRPr lang="en-US" sz="1200">
              <a:solidFill>
                <a:srgbClr val="303030"/>
              </a:solidFill>
              <a:latin typeface="+mn-lt"/>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4523243-E4D6-45EC-97C8-D44398FB7417}"/>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kern="1200">
                <a:solidFill>
                  <a:schemeClr val="tx1"/>
                </a:solidFill>
                <a:latin typeface="+mj-lt"/>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fontScale="92500" lnSpcReduction="10000"/>
          </a:bodyPr>
          <a:lstStyle/>
          <a:p>
            <a:pPr>
              <a:spcBef>
                <a:spcPts val="1400"/>
              </a:spcBef>
            </a:pPr>
            <a:r>
              <a:rPr lang="en-US" sz="2000" dirty="0"/>
              <a:t>Using the WHERE clause, we filtered the data to show landing outcomes between two specific dates. Then, we selected the landing outcomes and counted the occurrences.</a:t>
            </a:r>
          </a:p>
          <a:p>
            <a:pPr>
              <a:spcBef>
                <a:spcPts val="1400"/>
              </a:spcBef>
            </a:pPr>
            <a:r>
              <a:rPr lang="en-US" sz="2000" dirty="0"/>
              <a:t>By grouping the results using the GROUP BY clause, we were able to see the frequency of each outcome.</a:t>
            </a:r>
          </a:p>
          <a:p>
            <a:pPr>
              <a:spcBef>
                <a:spcPts val="1400"/>
              </a:spcBef>
            </a:pPr>
            <a:r>
              <a:rPr lang="en-US" sz="2000" dirty="0"/>
              <a:t>Finally, we ordered the results in descending order using the ORDER BY clause.</a:t>
            </a:r>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Graphical user interface, application&#10;&#10;Description automatically generated">
            <a:extLst>
              <a:ext uri="{FF2B5EF4-FFF2-40B4-BE49-F238E27FC236}">
                <a16:creationId xmlns:a16="http://schemas.microsoft.com/office/drawing/2014/main" id="{E9C55F14-2751-C8F3-096C-545F599A4091}"/>
              </a:ext>
            </a:extLst>
          </p:cNvPr>
          <p:cNvPicPr>
            <a:picLocks noChangeAspect="1"/>
          </p:cNvPicPr>
          <p:nvPr/>
        </p:nvPicPr>
        <p:blipFill>
          <a:blip r:embed="rId2"/>
          <a:stretch>
            <a:fillRect/>
          </a:stretch>
        </p:blipFill>
        <p:spPr>
          <a:xfrm>
            <a:off x="5405862" y="1313087"/>
            <a:ext cx="6019331" cy="4228580"/>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33</a:t>
            </a:fld>
            <a:endParaRPr lang="en-US" sz="1200">
              <a:solidFill>
                <a:srgbClr val="303030"/>
              </a:solidFill>
              <a:latin typeface="+mn-lt"/>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C574E90-1949-4924-B663-AEA13DB791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CD1EA40-7116-4FCB-9369-70F29FAA9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46960" cy="385466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01344" y="710273"/>
            <a:ext cx="4352315" cy="28133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Location of all the Launch Sites</a:t>
            </a:r>
          </a:p>
        </p:txBody>
      </p:sp>
      <p:sp>
        <p:nvSpPr>
          <p:cNvPr id="15" name="Rectangle 14">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36484" cy="3854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9CF1CD8B-D430-49E7-8630-84152C414E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5528" y="73152"/>
            <a:ext cx="1178966" cy="232963"/>
            <a:chOff x="7763256" y="73152"/>
            <a:chExt cx="1178966" cy="232963"/>
          </a:xfrm>
        </p:grpSpPr>
        <p:sp>
          <p:nvSpPr>
            <p:cNvPr id="18" name="Rectangle 64">
              <a:extLst>
                <a:ext uri="{FF2B5EF4-FFF2-40B4-BE49-F238E27FC236}">
                  <a16:creationId xmlns:a16="http://schemas.microsoft.com/office/drawing/2014/main" id="{1F5B8298-9AB4-45B4-B28E-C8C1A26440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100AEF19-4AE6-42BE-81E6-95700DB853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4">
              <a:extLst>
                <a:ext uri="{FF2B5EF4-FFF2-40B4-BE49-F238E27FC236}">
                  <a16:creationId xmlns:a16="http://schemas.microsoft.com/office/drawing/2014/main" id="{1192B5C1-AE13-49EA-82FD-F3C3BC02A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6">
              <a:extLst>
                <a:ext uri="{FF2B5EF4-FFF2-40B4-BE49-F238E27FC236}">
                  <a16:creationId xmlns:a16="http://schemas.microsoft.com/office/drawing/2014/main" id="{713612B5-8E9D-4FEF-86B9-52A0FABD8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4">
              <a:extLst>
                <a:ext uri="{FF2B5EF4-FFF2-40B4-BE49-F238E27FC236}">
                  <a16:creationId xmlns:a16="http://schemas.microsoft.com/office/drawing/2014/main" id="{14FC746D-B820-44A3-B1B3-53B690BC2B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6">
              <a:extLst>
                <a:ext uri="{FF2B5EF4-FFF2-40B4-BE49-F238E27FC236}">
                  <a16:creationId xmlns:a16="http://schemas.microsoft.com/office/drawing/2014/main" id="{8778550A-567F-40F6-A77F-2E2B50175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4">
              <a:extLst>
                <a:ext uri="{FF2B5EF4-FFF2-40B4-BE49-F238E27FC236}">
                  <a16:creationId xmlns:a16="http://schemas.microsoft.com/office/drawing/2014/main" id="{C28C989E-85FD-4D1C-AF77-82F4B985FD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58FDDCED-5FC6-4B14-A0E2-DF4310ED9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E80E854B-CCEB-4CEF-B465-561C4C872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02BED26F-9C32-4DF8-8739-D89F6F0591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CE3B71C9-F500-46F1-8D17-C3EF4DA5F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C14431D0-29B6-473C-B2FD-4661864DA4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D10457BA-9444-4642-861C-78120DD8D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27C95C30-0364-4C32-B686-0C366086A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A0BDEDBA-CA15-41EE-B2C6-8A973B5E6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702B9007-982C-4F69-A443-B07F3BEFD6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28596B48-F33B-451E-8C2D-3525B3387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4B493BB9-A171-4B97-B05A-187E03FFA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973B8111-A5EB-4EE8-9813-8495336F6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6A4F8D39-9886-490F-B7A9-3B2693299A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1519" y="4099034"/>
            <a:ext cx="10785191" cy="2196771"/>
          </a:xfrm>
          <a:prstGeom prst="rect">
            <a:avLst/>
          </a:prstGeom>
        </p:spPr>
        <p:txBody>
          <a:bodyPr vert="horz" lIns="91440" tIns="45720" rIns="91440" bIns="45720" rtlCol="0" anchor="ctr">
            <a:normAutofit/>
          </a:bodyPr>
          <a:lstStyle/>
          <a:p>
            <a:pPr>
              <a:spcBef>
                <a:spcPts val="1400"/>
              </a:spcBef>
            </a:pPr>
            <a:r>
              <a:rPr lang="en-US" sz="1600" dirty="0"/>
              <a:t>We can see that all the SpaceX launch sites are located inside the United States</a:t>
            </a:r>
          </a:p>
          <a:p>
            <a:pPr>
              <a:spcBef>
                <a:spcPts val="1400"/>
              </a:spcBef>
            </a:pPr>
            <a:r>
              <a:rPr lang="en-US" sz="1600" dirty="0"/>
              <a:t>Not all launch sites are in close proximity to the Equator line, but most of them are. Most launch sites are also close to the coast, but there are a few exceptions. This is because launching from sites closer to the Equator can take advantage of the Earth's rotation to gain additional velocity, and launching from sites near the coast can provide safety and logistical advantages.</a:t>
            </a:r>
          </a:p>
        </p:txBody>
      </p:sp>
      <p:sp>
        <p:nvSpPr>
          <p:cNvPr id="39" name="Rectangle 38">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6492875"/>
            <a:ext cx="12191999" cy="36512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51392" y="6492874"/>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bg1"/>
                </a:solidFill>
                <a:latin typeface="+mn-lt"/>
              </a:rPr>
              <a:pPr>
                <a:spcAft>
                  <a:spcPts val="600"/>
                </a:spcAft>
              </a:pPr>
              <a:t>35</a:t>
            </a:fld>
            <a:endParaRPr lang="en-US" sz="1200">
              <a:solidFill>
                <a:schemeClr val="bg1"/>
              </a:solidFill>
              <a:latin typeface="+mn-lt"/>
            </a:endParaRPr>
          </a:p>
        </p:txBody>
      </p:sp>
      <p:pic>
        <p:nvPicPr>
          <p:cNvPr id="8" name="Picture 7">
            <a:extLst>
              <a:ext uri="{FF2B5EF4-FFF2-40B4-BE49-F238E27FC236}">
                <a16:creationId xmlns:a16="http://schemas.microsoft.com/office/drawing/2014/main" id="{DAFBAE2B-25F2-08E3-D80B-372666B45CCE}"/>
              </a:ext>
            </a:extLst>
          </p:cNvPr>
          <p:cNvPicPr>
            <a:picLocks noChangeAspect="1"/>
          </p:cNvPicPr>
          <p:nvPr/>
        </p:nvPicPr>
        <p:blipFill>
          <a:blip r:embed="rId2"/>
          <a:stretch>
            <a:fillRect/>
          </a:stretch>
        </p:blipFill>
        <p:spPr>
          <a:xfrm>
            <a:off x="5146385" y="411165"/>
            <a:ext cx="6875709" cy="327670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38200" y="557189"/>
            <a:ext cx="10515600" cy="20570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200" kern="1200">
                <a:solidFill>
                  <a:schemeClr val="tx1"/>
                </a:solidFill>
                <a:latin typeface="+mj-lt"/>
                <a:ea typeface="+mj-ea"/>
                <a:cs typeface="+mj-cs"/>
              </a:rPr>
              <a:t>The success/failed launches for each site on the map</a:t>
            </a:r>
          </a:p>
        </p:txBody>
      </p:sp>
      <p:pic>
        <p:nvPicPr>
          <p:cNvPr id="11" name="Picture 10">
            <a:extLst>
              <a:ext uri="{FF2B5EF4-FFF2-40B4-BE49-F238E27FC236}">
                <a16:creationId xmlns:a16="http://schemas.microsoft.com/office/drawing/2014/main" id="{1D88807C-EEA7-E6D8-9E01-107B98E9914A}"/>
              </a:ext>
            </a:extLst>
          </p:cNvPr>
          <p:cNvPicPr>
            <a:picLocks noChangeAspect="1"/>
          </p:cNvPicPr>
          <p:nvPr/>
        </p:nvPicPr>
        <p:blipFill>
          <a:blip r:embed="rId2"/>
          <a:stretch>
            <a:fillRect/>
          </a:stretch>
        </p:blipFill>
        <p:spPr>
          <a:xfrm>
            <a:off x="570809" y="2785950"/>
            <a:ext cx="3044115" cy="3514855"/>
          </a:xfrm>
          <a:prstGeom prst="rect">
            <a:avLst/>
          </a:prstGeom>
        </p:spPr>
      </p:pic>
      <p:pic>
        <p:nvPicPr>
          <p:cNvPr id="6" name="Picture 5">
            <a:extLst>
              <a:ext uri="{FF2B5EF4-FFF2-40B4-BE49-F238E27FC236}">
                <a16:creationId xmlns:a16="http://schemas.microsoft.com/office/drawing/2014/main" id="{F6A2D59B-0F74-8D33-30B1-E705670770AD}"/>
              </a:ext>
            </a:extLst>
          </p:cNvPr>
          <p:cNvPicPr>
            <a:picLocks noChangeAspect="1"/>
          </p:cNvPicPr>
          <p:nvPr/>
        </p:nvPicPr>
        <p:blipFill>
          <a:blip r:embed="rId3"/>
          <a:stretch>
            <a:fillRect/>
          </a:stretch>
        </p:blipFill>
        <p:spPr>
          <a:xfrm>
            <a:off x="4193386" y="3043351"/>
            <a:ext cx="3797536" cy="3000053"/>
          </a:xfrm>
          <a:prstGeom prst="rect">
            <a:avLst/>
          </a:prstGeom>
        </p:spPr>
      </p:pic>
      <p:pic>
        <p:nvPicPr>
          <p:cNvPr id="9" name="Picture 8">
            <a:extLst>
              <a:ext uri="{FF2B5EF4-FFF2-40B4-BE49-F238E27FC236}">
                <a16:creationId xmlns:a16="http://schemas.microsoft.com/office/drawing/2014/main" id="{BD4093C5-8215-166A-3C86-BBD613C5EE7A}"/>
              </a:ext>
            </a:extLst>
          </p:cNvPr>
          <p:cNvPicPr>
            <a:picLocks noChangeAspect="1"/>
          </p:cNvPicPr>
          <p:nvPr/>
        </p:nvPicPr>
        <p:blipFill>
          <a:blip r:embed="rId4"/>
          <a:stretch>
            <a:fillRect/>
          </a:stretch>
        </p:blipFill>
        <p:spPr>
          <a:xfrm>
            <a:off x="8192673" y="3798111"/>
            <a:ext cx="3797536" cy="149053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4C97452-C78A-4701-B8AB-ABFE63D5BEDE}"/>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dirty="0">
                <a:solidFill>
                  <a:schemeClr val="tx1"/>
                </a:solidFill>
                <a:latin typeface="+mj-lt"/>
                <a:ea typeface="+mj-ea"/>
                <a:cs typeface="+mj-cs"/>
              </a:rPr>
              <a:t>Launch Site distance to landmarks</a:t>
            </a:r>
          </a:p>
        </p:txBody>
      </p:sp>
      <p:pic>
        <p:nvPicPr>
          <p:cNvPr id="2" name="Content Placeholder 3" descr="Diagram&#10;&#10;Description automatically generated">
            <a:extLst>
              <a:ext uri="{FF2B5EF4-FFF2-40B4-BE49-F238E27FC236}">
                <a16:creationId xmlns:a16="http://schemas.microsoft.com/office/drawing/2014/main" id="{FA195266-0645-5D28-8583-A24FA14E1430}"/>
              </a:ext>
            </a:extLst>
          </p:cNvPr>
          <p:cNvPicPr>
            <a:picLocks noChangeAspect="1"/>
          </p:cNvPicPr>
          <p:nvPr/>
        </p:nvPicPr>
        <p:blipFill>
          <a:blip r:embed="rId2"/>
          <a:stretch>
            <a:fillRect/>
          </a:stretch>
        </p:blipFill>
        <p:spPr>
          <a:xfrm>
            <a:off x="932342" y="1863801"/>
            <a:ext cx="10327314"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dirty="0">
                <a:solidFill>
                  <a:schemeClr val="tx1"/>
                </a:solidFill>
                <a:latin typeface="+mj-lt"/>
                <a:ea typeface="+mj-ea"/>
                <a:cs typeface="+mj-cs"/>
              </a:rPr>
              <a:t>The success percentage by each sites.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Autofit/>
          </a:bodyPr>
          <a:lstStyle/>
          <a:p>
            <a:pPr algn="ctr">
              <a:spcBef>
                <a:spcPts val="1400"/>
              </a:spcBef>
            </a:pPr>
            <a:r>
              <a:rPr lang="en-US" sz="1600" dirty="0"/>
              <a:t>KSC LC-39A has the highest launch success rate and the largest number of successful launches among all the launch sites.</a:t>
            </a:r>
          </a:p>
          <a:p>
            <a:pPr algn="ctr">
              <a:spcBef>
                <a:spcPts val="1400"/>
              </a:spcBef>
            </a:pPr>
            <a:r>
              <a:rPr lang="en-US" sz="1600" dirty="0"/>
              <a:t>Further investigation may be needed to determine the reasons why KSC LC-39A is the preferred launch site.</a:t>
            </a:r>
          </a:p>
        </p:txBody>
      </p:sp>
      <p:pic>
        <p:nvPicPr>
          <p:cNvPr id="2" name="Picture 1" descr="Chart, pie chart&#10;&#10;Description automatically generated">
            <a:extLst>
              <a:ext uri="{FF2B5EF4-FFF2-40B4-BE49-F238E27FC236}">
                <a16:creationId xmlns:a16="http://schemas.microsoft.com/office/drawing/2014/main" id="{BFF2F5FC-C03D-7D82-4607-927B6632A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154" y="2580340"/>
            <a:ext cx="10515595" cy="354901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dirty="0">
                <a:solidFill>
                  <a:schemeClr val="tx1"/>
                </a:solidFill>
                <a:latin typeface="+mj-lt"/>
                <a:ea typeface="+mj-ea"/>
                <a:cs typeface="+mj-cs"/>
              </a:rPr>
              <a:t>Total Successful Launches for Site KSC LC-39A </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1800" dirty="0"/>
              <a:t>KSC LC-39A has the highest success rate of 76.9% among all launch sites, which is only about 3% higher than the runner up, CCAFS LC-40."</a:t>
            </a:r>
          </a:p>
        </p:txBody>
      </p:sp>
      <p:pic>
        <p:nvPicPr>
          <p:cNvPr id="2" name="Picture 1" descr="Chart, pie chart&#10;&#10;Description automatically generated">
            <a:extLst>
              <a:ext uri="{FF2B5EF4-FFF2-40B4-BE49-F238E27FC236}">
                <a16:creationId xmlns:a16="http://schemas.microsoft.com/office/drawing/2014/main" id="{961BD93C-3257-6EFF-854D-641142B41B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154" y="2606628"/>
            <a:ext cx="10515595" cy="3496435"/>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600" kern="1200" dirty="0">
                <a:solidFill>
                  <a:schemeClr val="tx1"/>
                </a:solidFill>
                <a:latin typeface="+mj-lt"/>
                <a:ea typeface="+mj-ea"/>
                <a:cs typeface="+mj-cs"/>
              </a:rPr>
              <a:t>Low-weighted payloads vs Heavy weighted payloads. </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2000" dirty="0"/>
              <a:t>Low weighted payloads have a better success rate than the heavy weighted payloads.</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41E58504-E1C0-333A-3341-CB85F4ACD6B8}"/>
              </a:ext>
            </a:extLst>
          </p:cNvPr>
          <p:cNvPicPr>
            <a:picLocks noChangeAspect="1"/>
          </p:cNvPicPr>
          <p:nvPr/>
        </p:nvPicPr>
        <p:blipFill>
          <a:blip r:embed="rId2"/>
          <a:stretch>
            <a:fillRect/>
          </a:stretch>
        </p:blipFill>
        <p:spPr>
          <a:xfrm>
            <a:off x="642201" y="2577592"/>
            <a:ext cx="5452275" cy="2444749"/>
          </a:xfrm>
          <a:prstGeom prst="rect">
            <a:avLst/>
          </a:prstGeom>
        </p:spPr>
      </p:pic>
      <p:pic>
        <p:nvPicPr>
          <p:cNvPr id="9" name="Picture 8">
            <a:extLst>
              <a:ext uri="{FF2B5EF4-FFF2-40B4-BE49-F238E27FC236}">
                <a16:creationId xmlns:a16="http://schemas.microsoft.com/office/drawing/2014/main" id="{C10991B3-6751-7826-5C85-AD79866BF528}"/>
              </a:ext>
            </a:extLst>
          </p:cNvPr>
          <p:cNvPicPr>
            <a:picLocks noChangeAspect="1"/>
          </p:cNvPicPr>
          <p:nvPr/>
        </p:nvPicPr>
        <p:blipFill>
          <a:blip r:embed="rId3"/>
          <a:stretch>
            <a:fillRect/>
          </a:stretch>
        </p:blipFill>
        <p:spPr>
          <a:xfrm>
            <a:off x="6095664" y="2577591"/>
            <a:ext cx="5454135" cy="244475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640080" y="325369"/>
            <a:ext cx="4368602" cy="195684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a:solidFill>
                  <a:schemeClr val="tx1"/>
                </a:solidFill>
                <a:latin typeface="+mj-lt"/>
                <a:ea typeface="+mj-ea"/>
                <a:cs typeface="+mj-cs"/>
              </a:rPr>
              <a:t>Classification Accuracy</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40080" y="2872899"/>
            <a:ext cx="4243589" cy="3320668"/>
          </a:xfrm>
          <a:prstGeom prst="rect">
            <a:avLst/>
          </a:prstGeom>
        </p:spPr>
        <p:txBody>
          <a:bodyPr vert="horz" lIns="91440" tIns="45720" rIns="91440" bIns="45720" rtlCol="0">
            <a:normAutofit/>
          </a:bodyPr>
          <a:lstStyle/>
          <a:p>
            <a:pPr>
              <a:spcBef>
                <a:spcPts val="1400"/>
              </a:spcBef>
            </a:pPr>
            <a:r>
              <a:rPr lang="en-US" sz="2200" dirty="0"/>
              <a:t>Due to identical accuracy scores of 83.33% across all methods, Logistic Regression was selected for classification</a:t>
            </a:r>
          </a:p>
        </p:txBody>
      </p:sp>
      <p:pic>
        <p:nvPicPr>
          <p:cNvPr id="2" name="Picture 1" descr="Icon&#10;&#10;Description automatically generated with medium confidence">
            <a:extLst>
              <a:ext uri="{FF2B5EF4-FFF2-40B4-BE49-F238E27FC236}">
                <a16:creationId xmlns:a16="http://schemas.microsoft.com/office/drawing/2014/main" id="{ADED9CAA-5D9E-C48E-458B-23C1CDB0D30F}"/>
              </a:ext>
            </a:extLst>
          </p:cNvPr>
          <p:cNvPicPr>
            <a:picLocks noChangeAspect="1"/>
          </p:cNvPicPr>
          <p:nvPr/>
        </p:nvPicPr>
        <p:blipFill rotWithShape="1">
          <a:blip r:embed="rId2">
            <a:extLst>
              <a:ext uri="{28A0092B-C50C-407E-A947-70E740481C1C}">
                <a14:useLocalDpi xmlns:a14="http://schemas.microsoft.com/office/drawing/2010/main" val="0"/>
              </a:ext>
            </a:extLst>
          </a:blip>
          <a:srcRect b="55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43</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39056"/>
            <a:ext cx="9477960" cy="442993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indicates that the decision tree classifier is capable of distinguishing between the different classes, but the major issue lies in false positives where unsuccessful landings are classified as successful.</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8A6372D9-1698-C388-A0BA-23085D00CC93}"/>
              </a:ext>
            </a:extLst>
          </p:cNvPr>
          <p:cNvPicPr>
            <a:picLocks noChangeAspect="1"/>
          </p:cNvPicPr>
          <p:nvPr/>
        </p:nvPicPr>
        <p:blipFill>
          <a:blip r:embed="rId3"/>
          <a:stretch>
            <a:fillRect/>
          </a:stretch>
        </p:blipFill>
        <p:spPr>
          <a:xfrm>
            <a:off x="5966061" y="3017285"/>
            <a:ext cx="4281910" cy="3097321"/>
          </a:xfrm>
          <a:prstGeom prst="rect">
            <a:avLst/>
          </a:prstGeom>
        </p:spPr>
      </p:pic>
      <p:pic>
        <p:nvPicPr>
          <p:cNvPr id="6" name="Picture 5">
            <a:extLst>
              <a:ext uri="{FF2B5EF4-FFF2-40B4-BE49-F238E27FC236}">
                <a16:creationId xmlns:a16="http://schemas.microsoft.com/office/drawing/2014/main" id="{00354F0D-B187-BB16-B8DB-95A65192AF56}"/>
              </a:ext>
            </a:extLst>
          </p:cNvPr>
          <p:cNvPicPr>
            <a:picLocks noChangeAspect="1"/>
          </p:cNvPicPr>
          <p:nvPr/>
        </p:nvPicPr>
        <p:blipFill>
          <a:blip r:embed="rId4"/>
          <a:stretch>
            <a:fillRect/>
          </a:stretch>
        </p:blipFill>
        <p:spPr>
          <a:xfrm>
            <a:off x="770011" y="3106319"/>
            <a:ext cx="3629862" cy="291925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99016"/>
            <a:ext cx="10515600" cy="4727376"/>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Through analysis of SpaceX launch data, key success factors were identified.</a:t>
            </a:r>
          </a:p>
          <a:p>
            <a:pPr>
              <a:lnSpc>
                <a:spcPct val="100000"/>
              </a:lnSpc>
              <a:spcBef>
                <a:spcPts val="1400"/>
              </a:spcBef>
            </a:pPr>
            <a:r>
              <a:rPr lang="en-US" sz="2200" dirty="0">
                <a:solidFill>
                  <a:schemeClr val="accent3">
                    <a:lumMod val="25000"/>
                  </a:schemeClr>
                </a:solidFill>
                <a:latin typeface="Abadi" panose="020B0604020104020204" pitchFamily="34" charset="0"/>
              </a:rPr>
              <a:t>Launch site location near the coast was a common factor for successful launches.</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highest launch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increased with flight number and over time.</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was used to predict landing outcomes with 83.33% accuracy.</a:t>
            </a:r>
          </a:p>
          <a:p>
            <a:pPr>
              <a:lnSpc>
                <a:spcPct val="100000"/>
              </a:lnSpc>
              <a:spcBef>
                <a:spcPts val="1400"/>
              </a:spcBef>
            </a:pPr>
            <a:r>
              <a:rPr lang="en-US" sz="2200" dirty="0">
                <a:solidFill>
                  <a:schemeClr val="accent3">
                    <a:lumMod val="25000"/>
                  </a:schemeClr>
                </a:solidFill>
                <a:latin typeface="Abadi" panose="020B0604020104020204" pitchFamily="34" charset="0"/>
              </a:rPr>
              <a:t>Decision Tree Algorithm was chosen as the best model.</a:t>
            </a:r>
          </a:p>
          <a:p>
            <a:pPr>
              <a:lnSpc>
                <a:spcPct val="100000"/>
              </a:lnSpc>
              <a:spcBef>
                <a:spcPts val="1400"/>
              </a:spcBef>
            </a:pPr>
            <a:r>
              <a:rPr lang="en-US" sz="2200" dirty="0">
                <a:solidFill>
                  <a:schemeClr val="accent3">
                    <a:lumMod val="25000"/>
                  </a:schemeClr>
                </a:solidFill>
                <a:latin typeface="Abadi" panose="020B0604020104020204" pitchFamily="34" charset="0"/>
              </a:rPr>
              <a:t>Orbits GEO, HEO, SSO, ES-L1 had the best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Payload mass can impact success based on orbit requirements.</a:t>
            </a:r>
          </a:p>
          <a:p>
            <a:pPr>
              <a:lnSpc>
                <a:spcPct val="100000"/>
              </a:lnSpc>
              <a:spcBef>
                <a:spcPts val="1400"/>
              </a:spcBef>
            </a:pPr>
            <a:r>
              <a:rPr lang="en-US" sz="2200" dirty="0">
                <a:solidFill>
                  <a:schemeClr val="accent3">
                    <a:lumMod val="25000"/>
                  </a:schemeClr>
                </a:solidFill>
                <a:latin typeface="Abadi" panose="020B0604020104020204" pitchFamily="34" charset="0"/>
              </a:rPr>
              <a:t>More data on atmospheric or relevant factors could explain why some launch sites are better than others.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64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Data collection methodology:</a:t>
            </a:r>
          </a:p>
          <a:p>
            <a:pPr lvl="1">
              <a:lnSpc>
                <a:spcPct val="120000"/>
              </a:lnSpc>
              <a:spcBef>
                <a:spcPts val="1400"/>
              </a:spcBef>
            </a:pPr>
            <a:r>
              <a:rPr lang="en-US" sz="6400" dirty="0" err="1">
                <a:solidFill>
                  <a:schemeClr val="bg2">
                    <a:lumMod val="50000"/>
                  </a:schemeClr>
                </a:solidFill>
                <a:latin typeface="Abadi"/>
              </a:rPr>
              <a:t>SpaceXAPI</a:t>
            </a:r>
            <a:r>
              <a:rPr lang="en-US" sz="6400" dirty="0">
                <a:solidFill>
                  <a:schemeClr val="bg2">
                    <a:lumMod val="50000"/>
                  </a:schemeClr>
                </a:solidFill>
                <a:latin typeface="Abadi"/>
              </a:rPr>
              <a:t>(https://api.spacexdata.com/v4/rockets/) </a:t>
            </a:r>
          </a:p>
          <a:p>
            <a:pPr lvl="1">
              <a:lnSpc>
                <a:spcPct val="120000"/>
              </a:lnSpc>
              <a:spcBef>
                <a:spcPts val="1400"/>
              </a:spcBef>
            </a:pPr>
            <a:r>
              <a:rPr lang="en-US" sz="6400" dirty="0" err="1">
                <a:solidFill>
                  <a:schemeClr val="bg2">
                    <a:lumMod val="50000"/>
                  </a:schemeClr>
                </a:solidFill>
                <a:latin typeface="Abadi"/>
              </a:rPr>
              <a:t>WebScraping</a:t>
            </a:r>
            <a:r>
              <a:rPr lang="en-US" sz="6400" dirty="0">
                <a:solidFill>
                  <a:schemeClr val="bg2">
                    <a:lumMod val="50000"/>
                  </a:schemeClr>
                </a:solidFill>
                <a:latin typeface="Abadi"/>
              </a:rPr>
              <a:t> (https://en.wikipedia.org/wiki/List_of_Falcon/_9/_and_Falcon_Heavy_launches) </a:t>
            </a:r>
          </a:p>
          <a:p>
            <a:pPr>
              <a:lnSpc>
                <a:spcPct val="120000"/>
              </a:lnSpc>
              <a:spcBef>
                <a:spcPts val="1400"/>
              </a:spcBef>
            </a:pPr>
            <a:r>
              <a:rPr lang="en-US" sz="6400" dirty="0">
                <a:solidFill>
                  <a:schemeClr val="accent3">
                    <a:lumMod val="25000"/>
                  </a:schemeClr>
                </a:solidFill>
                <a:latin typeface="Abadi"/>
              </a:rPr>
              <a:t>Perform data wrangling</a:t>
            </a:r>
          </a:p>
          <a:p>
            <a:pPr lvl="1">
              <a:lnSpc>
                <a:spcPct val="120000"/>
              </a:lnSpc>
              <a:spcBef>
                <a:spcPts val="1400"/>
              </a:spcBef>
            </a:pPr>
            <a:r>
              <a:rPr lang="en-US" sz="6400" dirty="0">
                <a:solidFill>
                  <a:schemeClr val="bg2">
                    <a:lumMod val="50000"/>
                  </a:schemeClr>
                </a:solidFill>
                <a:latin typeface="Abadi"/>
              </a:rPr>
              <a:t>Data was cleaned, analyzed, and enriched by creating a landing outcome label, one-hot encoding categorical features, and finding patterns to train supervised models.</a:t>
            </a:r>
          </a:p>
          <a:p>
            <a:pPr>
              <a:lnSpc>
                <a:spcPct val="120000"/>
              </a:lnSpc>
              <a:spcBef>
                <a:spcPts val="1400"/>
              </a:spcBef>
            </a:pPr>
            <a:r>
              <a:rPr lang="en-US" sz="6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400" dirty="0">
                <a:solidFill>
                  <a:schemeClr val="accent3">
                    <a:lumMod val="25000"/>
                  </a:schemeClr>
                </a:solidFill>
                <a:latin typeface="Abadi"/>
              </a:rPr>
              <a:t>Perform interactive visual analytics using Folium and </a:t>
            </a:r>
            <a:r>
              <a:rPr lang="en-US" sz="6400" dirty="0" err="1">
                <a:solidFill>
                  <a:schemeClr val="accent3">
                    <a:lumMod val="25000"/>
                  </a:schemeClr>
                </a:solidFill>
                <a:latin typeface="Abadi"/>
              </a:rPr>
              <a:t>Plotly</a:t>
            </a:r>
            <a:r>
              <a:rPr lang="en-US" sz="6400" dirty="0">
                <a:solidFill>
                  <a:schemeClr val="accent3">
                    <a:lumMod val="25000"/>
                  </a:schemeClr>
                </a:solidFill>
                <a:latin typeface="Abadi"/>
              </a:rPr>
              <a:t> Dash</a:t>
            </a:r>
          </a:p>
          <a:p>
            <a:pPr>
              <a:lnSpc>
                <a:spcPct val="120000"/>
              </a:lnSpc>
              <a:spcBef>
                <a:spcPts val="1400"/>
              </a:spcBef>
            </a:pPr>
            <a:r>
              <a:rPr lang="en-US" sz="64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50000"/>
                  </a:schemeClr>
                </a:solidFill>
                <a:latin typeface="Abadi"/>
              </a:rPr>
              <a:t>A machine learning pipeline was created to predict first-stage landing using normalized data, dividing it into training and test sets, evaluating with four classification models, and training the best-performing model for accurate predictions.</a:t>
            </a:r>
          </a:p>
          <a:p>
            <a:pPr lvl="1">
              <a:lnSpc>
                <a:spcPct val="120000"/>
              </a:lnSpc>
              <a:spcBef>
                <a:spcPts val="1400"/>
              </a:spcBef>
            </a:pPr>
            <a:endParaRPr lang="en-US" sz="6400" dirty="0">
              <a:solidFill>
                <a:schemeClr val="bg2">
                  <a:lumMod val="50000"/>
                </a:schemeClr>
              </a:solidFill>
              <a:latin typeface="Abadi"/>
            </a:endParaRPr>
          </a:p>
          <a:p>
            <a:pPr lvl="1">
              <a:lnSpc>
                <a:spcPct val="120000"/>
              </a:lnSpc>
              <a:spcBef>
                <a:spcPts val="1400"/>
              </a:spcBef>
            </a:pPr>
            <a:endParaRPr lang="en-US" sz="6400" dirty="0">
              <a:solidFill>
                <a:schemeClr val="bg2">
                  <a:lumMod val="50000"/>
                </a:schemeClr>
              </a:solidFill>
              <a:latin typeface="Abadi"/>
            </a:endParaRPr>
          </a:p>
          <a:p>
            <a:pPr lvl="1">
              <a:lnSpc>
                <a:spcPct val="120000"/>
              </a:lnSpc>
              <a:spcBef>
                <a:spcPts val="1400"/>
              </a:spcBef>
            </a:pPr>
            <a:endParaRPr lang="en-US" sz="64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buNone/>
            </a:pPr>
            <a:r>
              <a:rPr lang="en-US" sz="2000" dirty="0"/>
              <a:t>The data collection stage is essential in this project as it provides the input data to train the machine learning models to make accurate predictions. Two methods were used to collect data, REST API request and Web Scraping, which are cost-effective and only require a stable internet connection.</a:t>
            </a:r>
          </a:p>
          <a:p>
            <a:pPr marL="0" indent="0">
              <a:buNone/>
            </a:pPr>
            <a:endParaRPr lang="en-US" sz="2000" dirty="0"/>
          </a:p>
          <a:p>
            <a:pPr marL="0" indent="0">
              <a:buNone/>
            </a:pPr>
            <a:r>
              <a:rPr lang="en-US" sz="2000" dirty="0"/>
              <a:t>For the REST API request, the GET request was sent to retrieve the data, which was then decoded as </a:t>
            </a:r>
            <a:r>
              <a:rPr lang="en-US" sz="2000" dirty="0" err="1"/>
              <a:t>Json</a:t>
            </a:r>
            <a:r>
              <a:rPr lang="en-US" sz="2000" dirty="0"/>
              <a:t> and converted to a pandas data frame using the </a:t>
            </a:r>
            <a:r>
              <a:rPr lang="en-US" sz="2000" dirty="0" err="1"/>
              <a:t>json_normalize</a:t>
            </a:r>
            <a:r>
              <a:rPr lang="en-US" sz="2000" dirty="0"/>
              <a:t>() function. The data was cleaned and missing values were filled in to ensure completeness and accuracy.</a:t>
            </a:r>
          </a:p>
          <a:p>
            <a:pPr marL="0" indent="0">
              <a:buNone/>
            </a:pPr>
            <a:endParaRPr lang="en-US" sz="2000" dirty="0"/>
          </a:p>
          <a:p>
            <a:pPr marL="0" indent="0">
              <a:buNone/>
            </a:pPr>
            <a:r>
              <a:rPr lang="en-US" sz="2000" dirty="0"/>
              <a:t>For web scraping, the </a:t>
            </a:r>
            <a:r>
              <a:rPr lang="en-US" sz="2000" dirty="0" err="1"/>
              <a:t>BeautifulSoup</a:t>
            </a:r>
            <a:r>
              <a:rPr lang="en-US" sz="2000" dirty="0"/>
              <a:t> library was used to extract the launch records from Wikipedia as an HTML table. The table was then parsed and converted to pandas </a:t>
            </a:r>
            <a:r>
              <a:rPr lang="en-US" sz="2000" dirty="0" err="1"/>
              <a:t>dataframe</a:t>
            </a:r>
            <a:r>
              <a:rPr lang="en-US" sz="2000" dirty="0"/>
              <a:t> for further analysis and processing. These two methods of data collection were used to gather relevant information and answer relevant questions to evaluate outcomes and improve accuracy.</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EBF06A5-4173-45DE-87B1-0791E098A3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8">
            <a:extLst>
              <a:ext uri="{FF2B5EF4-FFF2-40B4-BE49-F238E27FC236}">
                <a16:creationId xmlns:a16="http://schemas.microsoft.com/office/drawing/2014/main" id="{8056F517-DA8E-66E8-2481-C394C7E505F3}"/>
              </a:ext>
            </a:extLst>
          </p:cNvPr>
          <p:cNvPicPr>
            <a:picLocks noChangeAspect="1"/>
          </p:cNvPicPr>
          <p:nvPr/>
        </p:nvPicPr>
        <p:blipFill rotWithShape="1">
          <a:blip r:embed="rId2"/>
          <a:srcRect l="13941" r="15485" b="-1"/>
          <a:stretch/>
        </p:blipFill>
        <p:spPr>
          <a:xfrm>
            <a:off x="6728728" y="1690688"/>
            <a:ext cx="5463273" cy="5167312"/>
          </a:xfrm>
          <a:custGeom>
            <a:avLst/>
            <a:gdLst/>
            <a:ahLst/>
            <a:cxnLst/>
            <a:rect l="l" t="t" r="r" b="b"/>
            <a:pathLst>
              <a:path w="5463273" h="5167312">
                <a:moveTo>
                  <a:pt x="2391664" y="0"/>
                </a:moveTo>
                <a:lnTo>
                  <a:pt x="2729598" y="0"/>
                </a:lnTo>
                <a:lnTo>
                  <a:pt x="3668014" y="0"/>
                </a:lnTo>
                <a:lnTo>
                  <a:pt x="5463273" y="0"/>
                </a:lnTo>
                <a:lnTo>
                  <a:pt x="5463273" y="5167310"/>
                </a:lnTo>
                <a:lnTo>
                  <a:pt x="3668014" y="5167310"/>
                </a:lnTo>
                <a:lnTo>
                  <a:pt x="3668014" y="5167312"/>
                </a:lnTo>
                <a:lnTo>
                  <a:pt x="0" y="5167312"/>
                </a:lnTo>
                <a:lnTo>
                  <a:pt x="2393879" y="952"/>
                </a:lnTo>
                <a:lnTo>
                  <a:pt x="2391664" y="952"/>
                </a:lnTo>
                <a:close/>
              </a:path>
            </a:pathLst>
          </a:custGeom>
        </p:spPr>
      </p:pic>
      <p:sp>
        <p:nvSpPr>
          <p:cNvPr id="15" name="Freeform: Shape 14">
            <a:extLst>
              <a:ext uri="{FF2B5EF4-FFF2-40B4-BE49-F238E27FC236}">
                <a16:creationId xmlns:a16="http://schemas.microsoft.com/office/drawing/2014/main" id="{581DAA37-DAFB-47C9-9EE7-11C030BEC8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0688"/>
            <a:ext cx="8958061" cy="5167312"/>
          </a:xfrm>
          <a:custGeom>
            <a:avLst/>
            <a:gdLst>
              <a:gd name="connsiteX0" fmla="*/ 0 w 8958061"/>
              <a:gd name="connsiteY0" fmla="*/ 0 h 5167312"/>
              <a:gd name="connsiteX1" fmla="*/ 7885684 w 8958061"/>
              <a:gd name="connsiteY1" fmla="*/ 0 h 5167312"/>
              <a:gd name="connsiteX2" fmla="*/ 7884964 w 8958061"/>
              <a:gd name="connsiteY2" fmla="*/ 952 h 5167312"/>
              <a:gd name="connsiteX3" fmla="*/ 8958061 w 8958061"/>
              <a:gd name="connsiteY3" fmla="*/ 952 h 5167312"/>
              <a:gd name="connsiteX4" fmla="*/ 6564182 w 8958061"/>
              <a:gd name="connsiteY4" fmla="*/ 5167312 h 5167312"/>
              <a:gd name="connsiteX5" fmla="*/ 3026607 w 8958061"/>
              <a:gd name="connsiteY5" fmla="*/ 5167312 h 5167312"/>
              <a:gd name="connsiteX6" fmla="*/ 3026607 w 8958061"/>
              <a:gd name="connsiteY6" fmla="*/ 5166360 h 5167312"/>
              <a:gd name="connsiteX7" fmla="*/ 0 w 8958061"/>
              <a:gd name="connsiteY7" fmla="*/ 5166360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58061" h="5167312">
                <a:moveTo>
                  <a:pt x="0" y="0"/>
                </a:moveTo>
                <a:lnTo>
                  <a:pt x="7885684" y="0"/>
                </a:lnTo>
                <a:lnTo>
                  <a:pt x="7884964" y="952"/>
                </a:lnTo>
                <a:lnTo>
                  <a:pt x="8958061" y="952"/>
                </a:lnTo>
                <a:lnTo>
                  <a:pt x="6564182" y="5167312"/>
                </a:lnTo>
                <a:lnTo>
                  <a:pt x="3026607" y="5167312"/>
                </a:lnTo>
                <a:lnTo>
                  <a:pt x="3026607"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41248" y="365759"/>
            <a:ext cx="7769352" cy="13258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a:solidFill>
                  <a:schemeClr val="bg1"/>
                </a:solidFill>
                <a:latin typeface="+mj-lt"/>
                <a:ea typeface="+mj-ea"/>
                <a:cs typeface="+mj-cs"/>
              </a:rPr>
              <a:t>Data Collection – SpaceX API</a:t>
            </a:r>
          </a:p>
        </p:txBody>
      </p:sp>
      <p:sp>
        <p:nvSpPr>
          <p:cNvPr id="17" name="Freeform: Shape 16">
            <a:extLst>
              <a:ext uri="{FF2B5EF4-FFF2-40B4-BE49-F238E27FC236}">
                <a16:creationId xmlns:a16="http://schemas.microsoft.com/office/drawing/2014/main" id="{F4CBD955-7E14-485C-919F-EC1D1B9BC2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5410" y="2"/>
            <a:ext cx="2986590" cy="1511301"/>
          </a:xfrm>
          <a:custGeom>
            <a:avLst/>
            <a:gdLst>
              <a:gd name="connsiteX0" fmla="*/ 697617 w 2986590"/>
              <a:gd name="connsiteY0" fmla="*/ 0 h 1511301"/>
              <a:gd name="connsiteX1" fmla="*/ 1096710 w 2986590"/>
              <a:gd name="connsiteY1" fmla="*/ 0 h 1511301"/>
              <a:gd name="connsiteX2" fmla="*/ 1191330 w 2986590"/>
              <a:gd name="connsiteY2" fmla="*/ 0 h 1511301"/>
              <a:gd name="connsiteX3" fmla="*/ 2986590 w 2986590"/>
              <a:gd name="connsiteY3" fmla="*/ 0 h 1511301"/>
              <a:gd name="connsiteX4" fmla="*/ 2986590 w 2986590"/>
              <a:gd name="connsiteY4" fmla="*/ 1511301 h 1511301"/>
              <a:gd name="connsiteX5" fmla="*/ 1191330 w 2986590"/>
              <a:gd name="connsiteY5" fmla="*/ 1511301 h 1511301"/>
              <a:gd name="connsiteX6" fmla="*/ 399093 w 2986590"/>
              <a:gd name="connsiteY6" fmla="*/ 1511301 h 1511301"/>
              <a:gd name="connsiteX7" fmla="*/ 0 w 2986590"/>
              <a:gd name="connsiteY7" fmla="*/ 1511301 h 151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86590" h="1511301">
                <a:moveTo>
                  <a:pt x="697617" y="0"/>
                </a:moveTo>
                <a:lnTo>
                  <a:pt x="1096710" y="0"/>
                </a:lnTo>
                <a:lnTo>
                  <a:pt x="1191330" y="0"/>
                </a:lnTo>
                <a:lnTo>
                  <a:pt x="2986590" y="0"/>
                </a:lnTo>
                <a:lnTo>
                  <a:pt x="2986590" y="1511301"/>
                </a:lnTo>
                <a:lnTo>
                  <a:pt x="1191330" y="1511301"/>
                </a:lnTo>
                <a:lnTo>
                  <a:pt x="399093" y="1511301"/>
                </a:lnTo>
                <a:lnTo>
                  <a:pt x="0" y="151130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400" dirty="0">
                <a:latin typeface="Abadi"/>
              </a:rPr>
              <a:t>The SpaceX API was used to obtain data and persist it, following the flowchart. A request was made to the API to ensure that the data was in the correct format. Basic data wrangling and formatting were performed to clean the requested data, which was then converted into a CSV dataset by converting the data frame.</a:t>
            </a:r>
            <a:endParaRPr lang="en-US" sz="2200" dirty="0">
              <a:latin typeface="Abadi"/>
            </a:endParaRPr>
          </a:p>
          <a:p>
            <a:pPr>
              <a:lnSpc>
                <a:spcPct val="100000"/>
              </a:lnSpc>
              <a:spcBef>
                <a:spcPts val="1400"/>
              </a:spcBef>
            </a:pPr>
            <a:r>
              <a:rPr lang="en-AU" sz="2400" dirty="0">
                <a:hlinkClick r:id="rId3"/>
              </a:rPr>
              <a:t>IBM-data-science-capstone/1-spacex-data-collection-api.ipynb at main · joneswong96/IBM-data-science-capstone (github.com)</a:t>
            </a:r>
            <a:endParaRPr lang="en-US" dirty="0"/>
          </a:p>
          <a:p>
            <a:endParaRPr lang="en-US" dirty="0"/>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8</a:t>
            </a:fld>
            <a:endParaRPr lang="en-US" sz="1200">
              <a:solidFill>
                <a:srgbClr val="FFFFFF"/>
              </a:solidFill>
              <a:latin typeface="Calibri" panose="020F0502020204030204"/>
            </a:endParaRPr>
          </a:p>
        </p:txBody>
      </p:sp>
      <p:graphicFrame>
        <p:nvGraphicFramePr>
          <p:cNvPr id="7" name="Diagram 6">
            <a:extLst>
              <a:ext uri="{FF2B5EF4-FFF2-40B4-BE49-F238E27FC236}">
                <a16:creationId xmlns:a16="http://schemas.microsoft.com/office/drawing/2014/main" id="{6EFB390C-44AF-7437-0230-CDB005617209}"/>
              </a:ext>
            </a:extLst>
          </p:cNvPr>
          <p:cNvGraphicFramePr/>
          <p:nvPr>
            <p:extLst>
              <p:ext uri="{D42A27DB-BD31-4B8C-83A1-F6EECF244321}">
                <p14:modId xmlns:p14="http://schemas.microsoft.com/office/powerpoint/2010/main" val="627115674"/>
              </p:ext>
            </p:extLst>
          </p:nvPr>
        </p:nvGraphicFramePr>
        <p:xfrm>
          <a:off x="6014323" y="2068516"/>
          <a:ext cx="5887479" cy="40100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Data from SpaceX launches was also obtained from Wikipedia following the flowchart. </a:t>
            </a:r>
            <a:r>
              <a:rPr lang="en-US" sz="2000" dirty="0" err="1">
                <a:solidFill>
                  <a:schemeClr val="accent3">
                    <a:lumMod val="25000"/>
                  </a:schemeClr>
                </a:solidFill>
                <a:latin typeface="Abadi" panose="020B0604020104020204" pitchFamily="34" charset="0"/>
              </a:rPr>
              <a:t>BeautifulSoup</a:t>
            </a:r>
            <a:r>
              <a:rPr lang="en-US" sz="2000" dirty="0">
                <a:solidFill>
                  <a:schemeClr val="accent3">
                    <a:lumMod val="25000"/>
                  </a:schemeClr>
                </a:solidFill>
                <a:latin typeface="Abadi" panose="020B0604020104020204" pitchFamily="34" charset="0"/>
              </a:rPr>
              <a:t> was used to perform web scraping on the Wikipedia page titled "List of Falcon 9 and Falcon Heavy launches." The launch records were stored in an HTML table and parsed, then converted into a CSV dataset.</a:t>
            </a:r>
          </a:p>
          <a:p>
            <a:pPr>
              <a:lnSpc>
                <a:spcPct val="100000"/>
              </a:lnSpc>
              <a:spcBef>
                <a:spcPts val="1400"/>
              </a:spcBef>
            </a:pPr>
            <a:r>
              <a:rPr lang="en-AU" sz="1400" dirty="0">
                <a:hlinkClick r:id="rId4"/>
              </a:rPr>
              <a:t>IBM-data-science-capstone/2-webscraping.ipynb at main · joneswong96/IBM-data-science-capstone (github.com)</a:t>
            </a: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873ADCA2-1B7E-F61D-E9B2-C54C225A0DA6}"/>
              </a:ext>
            </a:extLst>
          </p:cNvPr>
          <p:cNvGraphicFramePr/>
          <p:nvPr>
            <p:extLst>
              <p:ext uri="{D42A27DB-BD31-4B8C-83A1-F6EECF244321}">
                <p14:modId xmlns:p14="http://schemas.microsoft.com/office/powerpoint/2010/main" val="3110234997"/>
              </p:ext>
            </p:extLst>
          </p:nvPr>
        </p:nvGraphicFramePr>
        <p:xfrm>
          <a:off x="5533422" y="1564410"/>
          <a:ext cx="6362700" cy="44611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1601</TotalTime>
  <Words>2970</Words>
  <Application>Microsoft Office PowerPoint</Application>
  <PresentationFormat>Widescreen</PresentationFormat>
  <Paragraphs>268</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Jones Wong</cp:lastModifiedBy>
  <cp:revision>207</cp:revision>
  <dcterms:created xsi:type="dcterms:W3CDTF">2021-04-29T18:58:34Z</dcterms:created>
  <dcterms:modified xsi:type="dcterms:W3CDTF">2023-02-19T04:38:45Z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